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4"/>
  </p:notesMasterIdLst>
  <p:sldIdLst>
    <p:sldId id="256" r:id="rId2"/>
    <p:sldId id="258" r:id="rId3"/>
    <p:sldId id="283" r:id="rId4"/>
    <p:sldId id="284" r:id="rId5"/>
    <p:sldId id="260" r:id="rId6"/>
    <p:sldId id="285" r:id="rId7"/>
    <p:sldId id="266" r:id="rId8"/>
    <p:sldId id="288" r:id="rId9"/>
    <p:sldId id="289" r:id="rId10"/>
    <p:sldId id="277" r:id="rId11"/>
    <p:sldId id="279" r:id="rId12"/>
    <p:sldId id="278" r:id="rId13"/>
  </p:sldIdLst>
  <p:sldSz cx="9144000" cy="5143500" type="screen16x9"/>
  <p:notesSz cx="6858000" cy="9144000"/>
  <p:embeddedFontLst>
    <p:embeddedFont>
      <p:font typeface="Cousine" panose="020B0604020202020204" charset="0"/>
      <p:regular r:id="rId15"/>
      <p:bold r:id="rId16"/>
      <p:italic r:id="rId17"/>
      <p:boldItalic r:id="rId18"/>
    </p:embeddedFont>
    <p:embeddedFont>
      <p:font typeface="Freestyle Script" panose="030804020302050B0404" pitchFamily="66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F83171-E0CB-49D0-97F7-20A2415CF524}">
  <a:tblStyle styleId="{6AF83171-E0CB-49D0-97F7-20A2415CF5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102" autoAdjust="0"/>
  </p:normalViewPr>
  <p:slideViewPr>
    <p:cSldViewPr snapToGrid="0">
      <p:cViewPr varScale="1">
        <p:scale>
          <a:sx n="138" d="100"/>
          <a:sy n="138" d="100"/>
        </p:scale>
        <p:origin x="1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4400" y="2980864"/>
            <a:ext cx="721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5400000">
            <a:off x="4527177" y="744699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14" name="Google Shape;14;p2"/>
          <p:cNvSpPr/>
          <p:nvPr/>
        </p:nvSpPr>
        <p:spPr>
          <a:xfrm rot="10800000">
            <a:off x="660998" y="3645100"/>
            <a:ext cx="1080000" cy="9951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" name="Google Shape;15;p2"/>
          <p:cNvCxnSpPr/>
          <p:nvPr/>
        </p:nvCxnSpPr>
        <p:spPr>
          <a:xfrm>
            <a:off x="8296743" y="2299856"/>
            <a:ext cx="0" cy="20751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16" name="Google Shape;16;p2"/>
          <p:cNvSpPr/>
          <p:nvPr/>
        </p:nvSpPr>
        <p:spPr>
          <a:xfrm rot="-5400000">
            <a:off x="4525702" y="-1293868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med" len="med"/>
            <a:tailEnd type="none" w="med" len="med"/>
          </a:ln>
        </p:spPr>
      </p:sp>
      <p:sp>
        <p:nvSpPr>
          <p:cNvPr id="17" name="Google Shape;17;p2"/>
          <p:cNvSpPr/>
          <p:nvPr/>
        </p:nvSpPr>
        <p:spPr>
          <a:xfrm>
            <a:off x="7216304" y="1888685"/>
            <a:ext cx="1395000" cy="12855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 rot="5400000">
            <a:off x="4527177" y="-550510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20" name="Google Shape;20;p3"/>
          <p:cNvSpPr/>
          <p:nvPr/>
        </p:nvSpPr>
        <p:spPr>
          <a:xfrm rot="-5400000">
            <a:off x="695075" y="986571"/>
            <a:ext cx="995100" cy="10662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21;p3"/>
          <p:cNvCxnSpPr/>
          <p:nvPr/>
        </p:nvCxnSpPr>
        <p:spPr>
          <a:xfrm>
            <a:off x="8365300" y="1345300"/>
            <a:ext cx="0" cy="16968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22" name="Google Shape;22;p3"/>
          <p:cNvSpPr/>
          <p:nvPr/>
        </p:nvSpPr>
        <p:spPr>
          <a:xfrm rot="-5400000">
            <a:off x="4525702" y="-2134011"/>
            <a:ext cx="92588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med" len="med"/>
            <a:tailEnd type="none" w="med" len="med"/>
          </a:ln>
        </p:spPr>
      </p:sp>
      <p:sp>
        <p:nvSpPr>
          <p:cNvPr id="23" name="Google Shape;23;p3"/>
          <p:cNvSpPr/>
          <p:nvPr/>
        </p:nvSpPr>
        <p:spPr>
          <a:xfrm rot="5400000">
            <a:off x="7048175" y="2866905"/>
            <a:ext cx="1285500" cy="137730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FFFFFF"/>
            </a:solidFill>
            <a:prstDash val="dash"/>
            <a:round/>
            <a:headEnd type="triangle" w="sm" len="sm"/>
            <a:tailEnd type="triangl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/>
          </p:nvPr>
        </p:nvSpPr>
        <p:spPr>
          <a:xfrm>
            <a:off x="921200" y="1509206"/>
            <a:ext cx="7205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4698564" y="3108819"/>
            <a:ext cx="354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1413600" y="2390400"/>
            <a:ext cx="63168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Char char="▪"/>
              <a:defRPr sz="2400" b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 b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b="1"/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1"/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1"/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1"/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 b="1"/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 b="1"/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 b="1"/>
            </a:lvl9pPr>
          </a:lstStyle>
          <a:p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3954441" y="1078293"/>
            <a:ext cx="1212106" cy="1158543"/>
            <a:chOff x="3754950" y="1132925"/>
            <a:chExt cx="1580939" cy="1544725"/>
          </a:xfrm>
        </p:grpSpPr>
        <p:sp>
          <p:nvSpPr>
            <p:cNvPr id="30" name="Google Shape;30;p4"/>
            <p:cNvSpPr/>
            <p:nvPr/>
          </p:nvSpPr>
          <p:spPr>
            <a:xfrm>
              <a:off x="3907350" y="1285321"/>
              <a:ext cx="1329300" cy="13293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rot="-5400000">
              <a:off x="3754950" y="1132925"/>
              <a:ext cx="1480500" cy="14805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triangle" w="sm" len="sm"/>
              <a:tailEnd type="triangl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" name="Google Shape;32;p4"/>
            <p:cNvCxnSpPr>
              <a:endCxn id="30" idx="1"/>
            </p:cNvCxnSpPr>
            <p:nvPr/>
          </p:nvCxnSpPr>
          <p:spPr>
            <a:xfrm>
              <a:off x="3890221" y="1267893"/>
              <a:ext cx="211800" cy="2121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3" name="Google Shape;33;p4"/>
            <p:cNvCxnSpPr/>
            <p:nvPr/>
          </p:nvCxnSpPr>
          <p:spPr>
            <a:xfrm>
              <a:off x="5335889" y="1276425"/>
              <a:ext cx="0" cy="13935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  <p:sp>
          <p:nvSpPr>
            <p:cNvPr id="34" name="Google Shape;34;p4"/>
            <p:cNvSpPr/>
            <p:nvPr/>
          </p:nvSpPr>
          <p:spPr>
            <a:xfrm>
              <a:off x="4222975" y="1683233"/>
              <a:ext cx="698050" cy="5499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 w="19050" cap="flat" cmpd="sng">
                    <a:solidFill>
                      <a:srgbClr val="FFFFFF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Arial"/>
                </a:rPr>
                <a:t>“</a:t>
              </a:r>
            </a:p>
          </p:txBody>
        </p:sp>
        <p:cxnSp>
          <p:nvCxnSpPr>
            <p:cNvPr id="35" name="Google Shape;35;p4"/>
            <p:cNvCxnSpPr>
              <a:stCxn id="30" idx="5"/>
            </p:cNvCxnSpPr>
            <p:nvPr/>
          </p:nvCxnSpPr>
          <p:spPr>
            <a:xfrm>
              <a:off x="5041979" y="2419950"/>
              <a:ext cx="253800" cy="2577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4"/>
            <p:cNvCxnSpPr/>
            <p:nvPr/>
          </p:nvCxnSpPr>
          <p:spPr>
            <a:xfrm>
              <a:off x="4244700" y="1591869"/>
              <a:ext cx="6546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</p:grp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43225" y="1125000"/>
            <a:ext cx="8290800" cy="3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420778" y="1239803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4731381" y="1239803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16" y="0"/>
            <a:ext cx="914176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91700" y="96300"/>
            <a:ext cx="8966100" cy="4945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sz="2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457200" y="1125000"/>
            <a:ext cx="8229600" cy="3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▪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▫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sz="24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quora.com/What-is-Spring-Framework-How-do-I-learn-it-online-for-free" TargetMode="External"/><Relationship Id="rId5" Type="http://schemas.openxmlformats.org/officeDocument/2006/relationships/hyperlink" Target="https://en.wikipedia.org/wiki/.NET_Core" TargetMode="External"/><Relationship Id="rId4" Type="http://schemas.openxmlformats.org/officeDocument/2006/relationships/hyperlink" Target="http://unsplash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linkedin.com/in/albert-tanure" TargetMode="Externa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linkedin.com/in/albert-tanure" TargetMode="Externa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>
            <a:off x="914400" y="2980864"/>
            <a:ext cx="721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MANTENHA SUAS CONFIGURAÇÕPES SEGURAS COM .NET CORE</a:t>
            </a:r>
            <a:endParaRPr sz="3600" dirty="0"/>
          </a:p>
        </p:txBody>
      </p:sp>
      <p:pic>
        <p:nvPicPr>
          <p:cNvPr id="3" name="Picture 2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4092C557-D6B3-4038-8102-10DD56FD81A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858" y="857308"/>
            <a:ext cx="1197151" cy="1027557"/>
          </a:xfrm>
          <a:prstGeom prst="rect">
            <a:avLst/>
          </a:prstGeom>
        </p:spPr>
      </p:pic>
      <p:pic>
        <p:nvPicPr>
          <p:cNvPr id="5" name="Imagem 3">
            <a:extLst>
              <a:ext uri="{FF2B5EF4-FFF2-40B4-BE49-F238E27FC236}">
                <a16:creationId xmlns:a16="http://schemas.microsoft.com/office/drawing/2014/main" id="{BF39CC15-17DD-40B3-814D-B986EA6019C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624" y="260162"/>
            <a:ext cx="2000647" cy="18034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2"/>
          <p:cNvSpPr/>
          <p:nvPr/>
        </p:nvSpPr>
        <p:spPr>
          <a:xfrm>
            <a:off x="3651874" y="590300"/>
            <a:ext cx="5013735" cy="3885105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>
              <a:alpha val="14620"/>
            </a:srgbClr>
          </a:solidFill>
          <a:ln w="9525" cap="flat" cmpd="sng">
            <a:solidFill>
              <a:srgbClr val="0B539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2"/>
          <p:cNvSpPr/>
          <p:nvPr/>
        </p:nvSpPr>
        <p:spPr>
          <a:xfrm>
            <a:off x="3857890" y="796650"/>
            <a:ext cx="4602000" cy="29199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rgbClr val="FFFFFF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319" name="Google Shape;319;p32"/>
          <p:cNvSpPr txBox="1">
            <a:spLocks noGrp="1"/>
          </p:cNvSpPr>
          <p:nvPr>
            <p:ph type="body" idx="4294967295"/>
          </p:nvPr>
        </p:nvSpPr>
        <p:spPr>
          <a:xfrm>
            <a:off x="410904" y="362950"/>
            <a:ext cx="3018000" cy="14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DEMO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Asp.net Core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Docker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Azure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/>
              <a:t>Azure App Configuration</a:t>
            </a:r>
            <a:endParaRPr sz="1800" dirty="0"/>
          </a:p>
        </p:txBody>
      </p:sp>
      <p:sp>
        <p:nvSpPr>
          <p:cNvPr id="320" name="Google Shape;320;p32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4"/>
          <p:cNvSpPr txBox="1">
            <a:spLocks noGrp="1"/>
          </p:cNvSpPr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CREDIT</a:t>
            </a:r>
            <a:r>
              <a:rPr lang="en-US" dirty="0"/>
              <a:t>O</a:t>
            </a:r>
            <a:r>
              <a:rPr lang="en" dirty="0"/>
              <a:t>S</a:t>
            </a:r>
            <a:endParaRPr dirty="0"/>
          </a:p>
        </p:txBody>
      </p:sp>
      <p:sp>
        <p:nvSpPr>
          <p:cNvPr id="334" name="Google Shape;334;p34"/>
          <p:cNvSpPr txBox="1">
            <a:spLocks noGrp="1"/>
          </p:cNvSpPr>
          <p:nvPr>
            <p:ph type="body" idx="1"/>
          </p:nvPr>
        </p:nvSpPr>
        <p:spPr>
          <a:xfrm>
            <a:off x="416579" y="1125000"/>
            <a:ext cx="8178900" cy="36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FFFFFF"/>
                </a:solidFill>
              </a:rPr>
              <a:t>Agradecimento</a:t>
            </a:r>
            <a:r>
              <a:rPr lang="en-US" sz="1800" dirty="0">
                <a:solidFill>
                  <a:srgbClr val="FFFFFF"/>
                </a:solidFill>
              </a:rPr>
              <a:t> especial a </a:t>
            </a:r>
            <a:r>
              <a:rPr lang="en-US" sz="1800" dirty="0" err="1">
                <a:solidFill>
                  <a:srgbClr val="FFFFFF"/>
                </a:solidFill>
              </a:rPr>
              <a:t>todos</a:t>
            </a:r>
            <a:r>
              <a:rPr lang="en-US" sz="1800" dirty="0">
                <a:solidFill>
                  <a:srgbClr val="FFFFFF"/>
                </a:solidFill>
              </a:rPr>
              <a:t> que me </a:t>
            </a:r>
            <a:r>
              <a:rPr lang="en-US" sz="1800" dirty="0" err="1">
                <a:solidFill>
                  <a:srgbClr val="FFFFFF"/>
                </a:solidFill>
              </a:rPr>
              <a:t>ajudaram</a:t>
            </a:r>
            <a:r>
              <a:rPr lang="en-US" sz="1800" dirty="0">
                <a:solidFill>
                  <a:srgbClr val="FFFFFF"/>
                </a:solidFill>
              </a:rPr>
              <a:t> a </a:t>
            </a:r>
            <a:r>
              <a:rPr lang="en-US" sz="1800" dirty="0" err="1">
                <a:solidFill>
                  <a:srgbClr val="FFFFFF"/>
                </a:solidFill>
              </a:rPr>
              <a:t>montar</a:t>
            </a:r>
            <a:r>
              <a:rPr lang="en-US" sz="1800" dirty="0">
                <a:solidFill>
                  <a:srgbClr val="FFFFFF"/>
                </a:solidFill>
              </a:rPr>
              <a:t> o </a:t>
            </a:r>
            <a:r>
              <a:rPr lang="en-US" sz="1800" dirty="0" err="1">
                <a:solidFill>
                  <a:srgbClr val="FFFFFF"/>
                </a:solidFill>
              </a:rPr>
              <a:t>conteúdo</a:t>
            </a:r>
            <a:r>
              <a:rPr lang="en" sz="1800" dirty="0">
                <a:solidFill>
                  <a:srgbClr val="FFFFFF"/>
                </a:solidFill>
              </a:rPr>
              <a:t>:</a:t>
            </a:r>
            <a:endParaRPr sz="1800" dirty="0">
              <a:solidFill>
                <a:srgbClr val="FFFFFF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▪"/>
            </a:pPr>
            <a:r>
              <a:rPr lang="en-US" sz="1800" dirty="0">
                <a:solidFill>
                  <a:srgbClr val="FFFFFF"/>
                </a:solidFill>
              </a:rPr>
              <a:t>T</a:t>
            </a:r>
            <a:r>
              <a:rPr lang="en" sz="1800" dirty="0">
                <a:solidFill>
                  <a:srgbClr val="FFFFFF"/>
                </a:solidFill>
              </a:rPr>
              <a:t>emplate </a:t>
            </a:r>
            <a:r>
              <a:rPr lang="en-US" sz="1800" dirty="0">
                <a:solidFill>
                  <a:srgbClr val="FFFFFF"/>
                </a:solidFill>
              </a:rPr>
              <a:t>de </a:t>
            </a:r>
            <a:r>
              <a:rPr lang="en-US" sz="1800" dirty="0" err="1">
                <a:solidFill>
                  <a:srgbClr val="FFFFFF"/>
                </a:solidFill>
              </a:rPr>
              <a:t>apresentação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" sz="1800" dirty="0">
                <a:solidFill>
                  <a:srgbClr val="FFFFFF"/>
                </a:solidFill>
              </a:rPr>
              <a:t>by </a:t>
            </a:r>
            <a:r>
              <a:rPr lang="en" sz="1800" u="sng" dirty="0">
                <a:solidFill>
                  <a:srgbClr val="FFFFFF"/>
                </a:solidFill>
                <a:hlinkClick r:id="rId3"/>
              </a:rPr>
              <a:t>SlidesCarnival</a:t>
            </a:r>
            <a:endParaRPr sz="1800" dirty="0">
              <a:solidFill>
                <a:srgbClr val="FFFFFF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▪"/>
            </a:pPr>
            <a:r>
              <a:rPr lang="en-US" sz="1800" dirty="0" err="1">
                <a:solidFill>
                  <a:srgbClr val="FFFFFF"/>
                </a:solidFill>
              </a:rPr>
              <a:t>Fotografias</a:t>
            </a:r>
            <a:r>
              <a:rPr lang="en" sz="1800" dirty="0">
                <a:solidFill>
                  <a:srgbClr val="FFFFFF"/>
                </a:solidFill>
              </a:rPr>
              <a:t> by </a:t>
            </a:r>
            <a:r>
              <a:rPr lang="en" sz="1800" u="sng" dirty="0">
                <a:solidFill>
                  <a:srgbClr val="FFFFFF"/>
                </a:solidFill>
                <a:hlinkClick r:id="rId4"/>
              </a:rPr>
              <a:t>Unsplash</a:t>
            </a:r>
            <a:endParaRPr lang="en" sz="1800" u="sng" dirty="0">
              <a:solidFill>
                <a:srgbClr val="FFFFFF"/>
              </a:solidFill>
            </a:endParaRPr>
          </a:p>
          <a:p>
            <a:pPr lvl="0" indent="-34290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800"/>
            </a:pPr>
            <a:r>
              <a:rPr lang="en" sz="1800" dirty="0">
                <a:solidFill>
                  <a:srgbClr val="FFFFFF"/>
                </a:solidFill>
              </a:rPr>
              <a:t>.Net Core Logo </a:t>
            </a:r>
            <a:r>
              <a:rPr lang="en-US" sz="1800" dirty="0">
                <a:solidFill>
                  <a:srgbClr val="FFFFFF"/>
                </a:solidFill>
              </a:rPr>
              <a:t>by </a:t>
            </a:r>
            <a:r>
              <a:rPr lang="en-US" sz="1800" u="sng" dirty="0">
                <a:solidFill>
                  <a:srgbClr val="FFFFFF"/>
                </a:solidFill>
              </a:rPr>
              <a:t>Wikipedia</a:t>
            </a:r>
            <a:r>
              <a:rPr lang="en-US" sz="1800" dirty="0">
                <a:solidFill>
                  <a:srgbClr val="FFFFFF"/>
                </a:solidFill>
              </a:rPr>
              <a:t> (</a:t>
            </a:r>
            <a:r>
              <a:rPr lang="en-US" sz="1050" dirty="0">
                <a:solidFill>
                  <a:srgbClr val="FFFFFF"/>
                </a:solidFill>
                <a:hlinkClick r:id="rId5"/>
              </a:rPr>
              <a:t>https://en.wikipedia.org/wiki/.NET_Core</a:t>
            </a:r>
            <a:r>
              <a:rPr lang="en-US" sz="1050" dirty="0">
                <a:solidFill>
                  <a:srgbClr val="FFFFFF"/>
                </a:solidFill>
              </a:rPr>
              <a:t>)</a:t>
            </a:r>
          </a:p>
          <a:p>
            <a:pPr indent="-34290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800"/>
            </a:pPr>
            <a:r>
              <a:rPr lang="en-US" sz="1800" dirty="0">
                <a:solidFill>
                  <a:srgbClr val="FFFFFF"/>
                </a:solidFill>
              </a:rPr>
              <a:t>Spring</a:t>
            </a:r>
            <a:r>
              <a:rPr lang="en" sz="1800" dirty="0">
                <a:solidFill>
                  <a:srgbClr val="FFFFFF"/>
                </a:solidFill>
              </a:rPr>
              <a:t> Logo </a:t>
            </a:r>
            <a:r>
              <a:rPr lang="en-US" sz="1800" dirty="0">
                <a:solidFill>
                  <a:srgbClr val="FFFFFF"/>
                </a:solidFill>
              </a:rPr>
              <a:t>by </a:t>
            </a:r>
            <a:r>
              <a:rPr lang="en-US" sz="1800" u="sng" dirty="0">
                <a:solidFill>
                  <a:srgbClr val="FFFFFF"/>
                </a:solidFill>
              </a:rPr>
              <a:t>Quora</a:t>
            </a:r>
            <a:r>
              <a:rPr lang="en-US" sz="1800" dirty="0">
                <a:solidFill>
                  <a:srgbClr val="FFFFFF"/>
                </a:solidFill>
              </a:rPr>
              <a:t> (</a:t>
            </a:r>
            <a:r>
              <a:rPr lang="en-US" sz="1050" dirty="0">
                <a:solidFill>
                  <a:srgbClr val="FFFFFF"/>
                </a:solidFill>
                <a:hlinkClick r:id="rId6"/>
              </a:rPr>
              <a:t>https://www.quora.com/What-is-Spring-Framework-How-do-I-learn-it-online-for-free</a:t>
            </a:r>
            <a:r>
              <a:rPr lang="en-US" sz="1050" dirty="0">
                <a:solidFill>
                  <a:srgbClr val="FFFFFF"/>
                </a:solidFill>
              </a:rPr>
              <a:t>)</a:t>
            </a:r>
          </a:p>
          <a:p>
            <a:pPr indent="-34290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800"/>
            </a:pPr>
            <a:r>
              <a:rPr lang="en-US" sz="1800" dirty="0" err="1">
                <a:solidFill>
                  <a:srgbClr val="FFFFFF"/>
                </a:solidFill>
              </a:rPr>
              <a:t>Título</a:t>
            </a:r>
            <a:r>
              <a:rPr lang="en-US" sz="1800" dirty="0">
                <a:solidFill>
                  <a:srgbClr val="FFFFFF"/>
                </a:solidFill>
              </a:rPr>
              <a:t> da palestra by </a:t>
            </a:r>
            <a:r>
              <a:rPr lang="en-US" sz="1800" u="sng" dirty="0">
                <a:solidFill>
                  <a:srgbClr val="FFFFFF"/>
                </a:solidFill>
              </a:rPr>
              <a:t>Ana Eliza</a:t>
            </a:r>
          </a:p>
          <a:p>
            <a:pPr lvl="0" indent="-34290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800"/>
            </a:pPr>
            <a:endParaRPr lang="en-US" sz="1050" dirty="0">
              <a:solidFill>
                <a:srgbClr val="FFFFFF"/>
              </a:solidFill>
            </a:endParaRPr>
          </a:p>
          <a:p>
            <a:pPr lvl="0" indent="-34290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800"/>
            </a:pPr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335" name="Google Shape;335;p34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5" name="Google Shape;364;p36">
            <a:extLst>
              <a:ext uri="{FF2B5EF4-FFF2-40B4-BE49-F238E27FC236}">
                <a16:creationId xmlns:a16="http://schemas.microsoft.com/office/drawing/2014/main" id="{743465B4-9DAB-494B-AF14-935FF78D07DE}"/>
              </a:ext>
            </a:extLst>
          </p:cNvPr>
          <p:cNvSpPr/>
          <p:nvPr/>
        </p:nvSpPr>
        <p:spPr>
          <a:xfrm>
            <a:off x="5381722" y="3352166"/>
            <a:ext cx="376518" cy="332917"/>
          </a:xfrm>
          <a:custGeom>
            <a:avLst/>
            <a:gdLst/>
            <a:ahLst/>
            <a:cxnLst/>
            <a:rect l="l" t="t" r="r" b="b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3"/>
          <p:cNvSpPr txBox="1">
            <a:spLocks noGrp="1"/>
          </p:cNvSpPr>
          <p:nvPr>
            <p:ph type="ctrTitle" idx="4294967295"/>
          </p:nvPr>
        </p:nvSpPr>
        <p:spPr>
          <a:xfrm>
            <a:off x="878657" y="1440025"/>
            <a:ext cx="4358361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Thanks!</a:t>
            </a:r>
            <a:endParaRPr sz="6000" b="1"/>
          </a:p>
        </p:txBody>
      </p:sp>
      <p:sp>
        <p:nvSpPr>
          <p:cNvPr id="326" name="Google Shape;326;p33"/>
          <p:cNvSpPr txBox="1">
            <a:spLocks noGrp="1"/>
          </p:cNvSpPr>
          <p:nvPr>
            <p:ph type="subTitle" idx="4294967295"/>
          </p:nvPr>
        </p:nvSpPr>
        <p:spPr>
          <a:xfrm>
            <a:off x="878657" y="2444295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ANY QUESTIONS?</a:t>
            </a:r>
            <a:endParaRPr sz="3600"/>
          </a:p>
        </p:txBody>
      </p:sp>
      <p:sp>
        <p:nvSpPr>
          <p:cNvPr id="327" name="Google Shape;327;p33"/>
          <p:cNvSpPr txBox="1">
            <a:spLocks noGrp="1"/>
          </p:cNvSpPr>
          <p:nvPr>
            <p:ph type="body" idx="4294967295"/>
          </p:nvPr>
        </p:nvSpPr>
        <p:spPr>
          <a:xfrm>
            <a:off x="909500" y="3160274"/>
            <a:ext cx="3711300" cy="9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1200" dirty="0"/>
              <a:t>Como me </a:t>
            </a:r>
            <a:r>
              <a:rPr lang="en-US" sz="1200" dirty="0" err="1"/>
              <a:t>contactar</a:t>
            </a:r>
            <a:r>
              <a:rPr lang="en-US" sz="1200" dirty="0"/>
              <a:t>?</a:t>
            </a:r>
          </a:p>
          <a:p>
            <a:pPr marL="0" lvl="0" indent="0">
              <a:buNone/>
            </a:pPr>
            <a:r>
              <a:rPr lang="en-US" sz="1200" dirty="0"/>
              <a:t>Albert Tanure</a:t>
            </a:r>
          </a:p>
          <a:p>
            <a:pPr marL="0" lvl="0" indent="0">
              <a:buNone/>
            </a:pPr>
            <a:r>
              <a:rPr lang="en-US" sz="1200" dirty="0"/>
              <a:t>@</a:t>
            </a:r>
            <a:r>
              <a:rPr lang="en-US" sz="1200" dirty="0" err="1"/>
              <a:t>alberttanure</a:t>
            </a:r>
            <a:endParaRPr lang="en-US" sz="1200" dirty="0"/>
          </a:p>
          <a:p>
            <a:pPr marL="0" lvl="0" indent="0">
              <a:buNone/>
            </a:pPr>
            <a:r>
              <a:rPr lang="en-US" sz="1200" dirty="0">
                <a:hlinkClick r:id="rId3"/>
              </a:rPr>
              <a:t>http://linkedin.com/in/albert-tanure</a:t>
            </a:r>
            <a:endParaRPr lang="en-US" sz="1200" dirty="0"/>
          </a:p>
          <a:p>
            <a:pPr marL="0" lvl="0" indent="0">
              <a:buNone/>
            </a:pPr>
            <a:r>
              <a:rPr lang="en-US" sz="1200" dirty="0" err="1"/>
              <a:t>Code_fc</a:t>
            </a:r>
            <a:br>
              <a:rPr lang="en-US" sz="1200" dirty="0"/>
            </a:br>
            <a:r>
              <a:rPr lang="en-US" sz="1200" dirty="0"/>
              <a:t>tanure@live.com</a:t>
            </a:r>
          </a:p>
        </p:txBody>
      </p:sp>
      <p:sp>
        <p:nvSpPr>
          <p:cNvPr id="328" name="Google Shape;328;p33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6" name="Picture 5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A1B1FEC9-AF28-4BB5-AC70-F4D2E348251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2330" y="3694164"/>
            <a:ext cx="867052" cy="744221"/>
          </a:xfrm>
          <a:prstGeom prst="rect">
            <a:avLst/>
          </a:prstGeom>
        </p:spPr>
      </p:pic>
      <p:pic>
        <p:nvPicPr>
          <p:cNvPr id="7" name="Imagem 3">
            <a:extLst>
              <a:ext uri="{FF2B5EF4-FFF2-40B4-BE49-F238E27FC236}">
                <a16:creationId xmlns:a16="http://schemas.microsoft.com/office/drawing/2014/main" id="{FEDB7566-44D0-45B3-97F5-A78CA9A6569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232" y="3675490"/>
            <a:ext cx="867052" cy="781568"/>
          </a:xfrm>
          <a:prstGeom prst="rect">
            <a:avLst/>
          </a:prstGeom>
        </p:spPr>
      </p:pic>
      <p:grpSp>
        <p:nvGrpSpPr>
          <p:cNvPr id="8" name="Image">
            <a:extLst>
              <a:ext uri="{FF2B5EF4-FFF2-40B4-BE49-F238E27FC236}">
                <a16:creationId xmlns:a16="http://schemas.microsoft.com/office/drawing/2014/main" id="{721CCE6A-755D-4315-939C-742854BE2B6C}"/>
              </a:ext>
            </a:extLst>
          </p:cNvPr>
          <p:cNvGrpSpPr/>
          <p:nvPr/>
        </p:nvGrpSpPr>
        <p:grpSpPr>
          <a:xfrm>
            <a:off x="5349707" y="3755206"/>
            <a:ext cx="1398730" cy="622135"/>
            <a:chOff x="0" y="0"/>
            <a:chExt cx="4140200" cy="1841500"/>
          </a:xfrm>
        </p:grpSpPr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5C02D973-720D-41DF-9964-02F053F30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900" y="50800"/>
              <a:ext cx="3962400" cy="16002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3F1E8ACD-30C4-4FAD-94E6-81CFC832FA3A}"/>
                </a:ext>
              </a:extLst>
            </p:cNvPr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0"/>
              <a:ext cx="4140200" cy="184150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3"/>
          <p:cNvGrpSpPr/>
          <p:nvPr/>
        </p:nvGrpSpPr>
        <p:grpSpPr>
          <a:xfrm>
            <a:off x="6125804" y="2334470"/>
            <a:ext cx="2174335" cy="2111735"/>
            <a:chOff x="5708850" y="3417450"/>
            <a:chExt cx="2931161" cy="2815646"/>
          </a:xfrm>
        </p:grpSpPr>
        <p:sp>
          <p:nvSpPr>
            <p:cNvPr id="80" name="Google Shape;80;p13"/>
            <p:cNvSpPr/>
            <p:nvPr/>
          </p:nvSpPr>
          <p:spPr>
            <a:xfrm>
              <a:off x="6102011" y="3942011"/>
              <a:ext cx="2283300" cy="2283300"/>
            </a:xfrm>
            <a:prstGeom prst="rect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8516561" y="3942000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82" name="Google Shape;82;p13"/>
            <p:cNvSpPr/>
            <p:nvPr/>
          </p:nvSpPr>
          <p:spPr>
            <a:xfrm rot="-5400000">
              <a:off x="7180125" y="2605525"/>
              <a:ext cx="123450" cy="2275725"/>
            </a:xfrm>
            <a:custGeom>
              <a:avLst/>
              <a:gdLst/>
              <a:ahLst/>
              <a:cxnLst/>
              <a:rect l="l" t="t" r="r" b="b"/>
              <a:pathLst>
                <a:path w="4938" h="91029" extrusionOk="0">
                  <a:moveTo>
                    <a:pt x="0" y="0"/>
                  </a:moveTo>
                  <a:lnTo>
                    <a:pt x="4938" y="0"/>
                  </a:lnTo>
                  <a:lnTo>
                    <a:pt x="4938" y="91029"/>
                  </a:lnTo>
                  <a:lnTo>
                    <a:pt x="0" y="91029"/>
                  </a:lnTo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miter lim="8000"/>
              <a:headEnd type="none" w="med" len="med"/>
              <a:tailEnd type="none" w="med" len="med"/>
            </a:ln>
          </p:spPr>
        </p:sp>
        <p:sp>
          <p:nvSpPr>
            <p:cNvPr id="83" name="Google Shape;83;p13"/>
            <p:cNvSpPr/>
            <p:nvPr/>
          </p:nvSpPr>
          <p:spPr>
            <a:xfrm rot="-5400000">
              <a:off x="5708850" y="3417450"/>
              <a:ext cx="1326900" cy="1326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triangle" w="sm" len="sm"/>
              <a:tailEnd type="triangl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4" name="Google Shape;84;p13"/>
            <p:cNvCxnSpPr/>
            <p:nvPr/>
          </p:nvCxnSpPr>
          <p:spPr>
            <a:xfrm>
              <a:off x="6109725" y="3957425"/>
              <a:ext cx="2268000" cy="22680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13"/>
            <p:cNvCxnSpPr/>
            <p:nvPr/>
          </p:nvCxnSpPr>
          <p:spPr>
            <a:xfrm flipH="1">
              <a:off x="6102050" y="3941996"/>
              <a:ext cx="2291100" cy="22911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86" name="Google Shape;86;p13"/>
            <p:cNvCxnSpPr/>
            <p:nvPr/>
          </p:nvCxnSpPr>
          <p:spPr>
            <a:xfrm>
              <a:off x="5978575" y="3949725"/>
              <a:ext cx="0" cy="22833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triangle" w="sm" len="sm"/>
              <a:tailEnd type="triangle" w="sm" len="sm"/>
            </a:ln>
          </p:spPr>
        </p:cxnSp>
      </p:grpSp>
      <p:sp>
        <p:nvSpPr>
          <p:cNvPr id="87" name="Google Shape;87;p13"/>
          <p:cNvSpPr txBox="1">
            <a:spLocks noGrp="1"/>
          </p:cNvSpPr>
          <p:nvPr>
            <p:ph type="ctrTitle" idx="4294967295"/>
          </p:nvPr>
        </p:nvSpPr>
        <p:spPr>
          <a:xfrm>
            <a:off x="878657" y="647541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 err="1"/>
              <a:t>Fala</a:t>
            </a:r>
            <a:r>
              <a:rPr lang="en-US" sz="4400" b="1" dirty="0"/>
              <a:t> time</a:t>
            </a:r>
            <a:r>
              <a:rPr lang="en" sz="4400" b="1" dirty="0"/>
              <a:t>! </a:t>
            </a:r>
            <a:r>
              <a:rPr lang="en-US" sz="4400" b="1" dirty="0"/>
              <a:t>Bom </a:t>
            </a:r>
            <a:r>
              <a:rPr lang="en-US" sz="4400" b="1" dirty="0" err="1"/>
              <a:t>ou</a:t>
            </a:r>
            <a:r>
              <a:rPr lang="en-US" sz="4400" b="1" dirty="0"/>
              <a:t> </a:t>
            </a:r>
            <a:r>
              <a:rPr lang="en-US" sz="4400" b="1" dirty="0" err="1"/>
              <a:t>não</a:t>
            </a:r>
            <a:r>
              <a:rPr lang="en-US" sz="4400" b="1" dirty="0"/>
              <a:t>?</a:t>
            </a:r>
            <a:endParaRPr sz="4400" b="1" dirty="0"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4294967295"/>
          </p:nvPr>
        </p:nvSpPr>
        <p:spPr>
          <a:xfrm>
            <a:off x="878657" y="1423212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dirty="0"/>
              <a:t>Albert Tanure</a:t>
            </a:r>
            <a:endParaRPr sz="3600" dirty="0"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4294967295"/>
          </p:nvPr>
        </p:nvSpPr>
        <p:spPr>
          <a:xfrm>
            <a:off x="909509" y="2323578"/>
            <a:ext cx="37113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 err="1"/>
              <a:t>Estou</a:t>
            </a:r>
            <a:r>
              <a:rPr lang="en-US" sz="1600" dirty="0"/>
              <a:t> </a:t>
            </a:r>
            <a:r>
              <a:rPr lang="en-US" sz="1600" dirty="0" err="1"/>
              <a:t>aqui</a:t>
            </a:r>
            <a:r>
              <a:rPr lang="en-US" sz="1600" dirty="0"/>
              <a:t> </a:t>
            </a:r>
            <a:r>
              <a:rPr lang="en-US" sz="1600" dirty="0" err="1"/>
              <a:t>porque</a:t>
            </a:r>
            <a:r>
              <a:rPr lang="en-US" sz="1600" dirty="0"/>
              <a:t> </a:t>
            </a:r>
            <a:r>
              <a:rPr lang="en-US" sz="1600" dirty="0" err="1"/>
              <a:t>amo</a:t>
            </a:r>
            <a:r>
              <a:rPr lang="en-US" sz="1600" dirty="0"/>
              <a:t> </a:t>
            </a:r>
            <a:r>
              <a:rPr lang="en-US" sz="1600" dirty="0" err="1"/>
              <a:t>compartilhar</a:t>
            </a:r>
            <a:r>
              <a:rPr lang="en-US" sz="1600" dirty="0"/>
              <a:t> </a:t>
            </a:r>
            <a:r>
              <a:rPr lang="en-US" sz="1600" dirty="0" err="1"/>
              <a:t>conhecimento</a:t>
            </a:r>
            <a:r>
              <a:rPr lang="en" sz="1600" dirty="0"/>
              <a:t>. </a:t>
            </a:r>
            <a:endParaRPr sz="16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/>
              <a:t>Como me </a:t>
            </a:r>
            <a:r>
              <a:rPr lang="en-US" sz="1200" dirty="0" err="1"/>
              <a:t>contactar</a:t>
            </a:r>
            <a:r>
              <a:rPr lang="en-US" sz="1200" dirty="0"/>
              <a:t>?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/>
              <a:t>@</a:t>
            </a:r>
            <a:r>
              <a:rPr lang="en-US" sz="1200" dirty="0" err="1"/>
              <a:t>alberttanure</a:t>
            </a:r>
            <a:endParaRPr lang="en-US"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>
                <a:hlinkClick r:id="rId3"/>
              </a:rPr>
              <a:t>http://linkedin.com/in/albert-tanure</a:t>
            </a:r>
            <a:endParaRPr lang="en-US"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 err="1"/>
              <a:t>Code_fc</a:t>
            </a:r>
            <a:br>
              <a:rPr lang="en-US" sz="1200" dirty="0"/>
            </a:br>
            <a:r>
              <a:rPr lang="en-US" sz="1200" dirty="0"/>
              <a:t>tanure@live.com</a:t>
            </a:r>
            <a:endParaRPr sz="1200" dirty="0"/>
          </a:p>
        </p:txBody>
      </p:sp>
      <p:sp>
        <p:nvSpPr>
          <p:cNvPr id="91" name="Google Shape;91;p13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5" name="Picture 14" descr="A person sitting in front of a window&#10;&#10;Description automatically generated">
            <a:extLst>
              <a:ext uri="{FF2B5EF4-FFF2-40B4-BE49-F238E27FC236}">
                <a16:creationId xmlns:a16="http://schemas.microsoft.com/office/drawing/2014/main" id="{F533D566-40C5-4AF6-BAA5-C42589A751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18" t="-634" r="10659" b="3298"/>
          <a:stretch/>
        </p:blipFill>
        <p:spPr>
          <a:xfrm>
            <a:off x="6406036" y="2694813"/>
            <a:ext cx="1699539" cy="17612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Google Shape;351;p36">
            <a:extLst>
              <a:ext uri="{FF2B5EF4-FFF2-40B4-BE49-F238E27FC236}">
                <a16:creationId xmlns:a16="http://schemas.microsoft.com/office/drawing/2014/main" id="{FD7AF396-7768-4EDE-ABDF-62D762AF89DC}"/>
              </a:ext>
            </a:extLst>
          </p:cNvPr>
          <p:cNvSpPr/>
          <p:nvPr/>
        </p:nvSpPr>
        <p:spPr>
          <a:xfrm>
            <a:off x="655576" y="4144326"/>
            <a:ext cx="219999" cy="186259"/>
          </a:xfrm>
          <a:custGeom>
            <a:avLst/>
            <a:gdLst/>
            <a:ahLst/>
            <a:cxnLst/>
            <a:rect l="l" t="t" r="r" b="b"/>
            <a:pathLst>
              <a:path w="18251" h="15452" extrusionOk="0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87;p36">
            <a:extLst>
              <a:ext uri="{FF2B5EF4-FFF2-40B4-BE49-F238E27FC236}">
                <a16:creationId xmlns:a16="http://schemas.microsoft.com/office/drawing/2014/main" id="{F5D9E1DE-A193-463A-853B-FADFF3EF9F14}"/>
              </a:ext>
            </a:extLst>
          </p:cNvPr>
          <p:cNvSpPr/>
          <p:nvPr/>
        </p:nvSpPr>
        <p:spPr>
          <a:xfrm>
            <a:off x="681985" y="3889543"/>
            <a:ext cx="175892" cy="186258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428;p36">
            <a:extLst>
              <a:ext uri="{FF2B5EF4-FFF2-40B4-BE49-F238E27FC236}">
                <a16:creationId xmlns:a16="http://schemas.microsoft.com/office/drawing/2014/main" id="{D992D8C3-F8D0-4737-8437-9B0747201C70}"/>
              </a:ext>
            </a:extLst>
          </p:cNvPr>
          <p:cNvSpPr/>
          <p:nvPr/>
        </p:nvSpPr>
        <p:spPr>
          <a:xfrm>
            <a:off x="554182" y="3652686"/>
            <a:ext cx="321393" cy="186257"/>
          </a:xfrm>
          <a:custGeom>
            <a:avLst/>
            <a:gdLst/>
            <a:ahLst/>
            <a:cxnLst/>
            <a:rect l="l" t="t" r="r" b="b"/>
            <a:pathLst>
              <a:path w="19735" h="11437" extrusionOk="0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370;p36">
            <a:extLst>
              <a:ext uri="{FF2B5EF4-FFF2-40B4-BE49-F238E27FC236}">
                <a16:creationId xmlns:a16="http://schemas.microsoft.com/office/drawing/2014/main" id="{454B248F-9DC7-4C5A-B16B-56AFDAC233C8}"/>
              </a:ext>
            </a:extLst>
          </p:cNvPr>
          <p:cNvSpPr/>
          <p:nvPr/>
        </p:nvSpPr>
        <p:spPr>
          <a:xfrm>
            <a:off x="628454" y="4381184"/>
            <a:ext cx="247122" cy="186878"/>
          </a:xfrm>
          <a:custGeom>
            <a:avLst/>
            <a:gdLst/>
            <a:ahLst/>
            <a:cxnLst/>
            <a:rect l="l" t="t" r="r" b="b"/>
            <a:pathLst>
              <a:path w="19273" h="13676" extrusionOk="0">
                <a:moveTo>
                  <a:pt x="5354" y="536"/>
                </a:moveTo>
                <a:lnTo>
                  <a:pt x="6717" y="560"/>
                </a:lnTo>
                <a:lnTo>
                  <a:pt x="8079" y="633"/>
                </a:lnTo>
                <a:lnTo>
                  <a:pt x="10805" y="779"/>
                </a:lnTo>
                <a:lnTo>
                  <a:pt x="12143" y="804"/>
                </a:lnTo>
                <a:lnTo>
                  <a:pt x="13481" y="804"/>
                </a:lnTo>
                <a:lnTo>
                  <a:pt x="14795" y="779"/>
                </a:lnTo>
                <a:lnTo>
                  <a:pt x="16133" y="706"/>
                </a:lnTo>
                <a:lnTo>
                  <a:pt x="16571" y="706"/>
                </a:lnTo>
                <a:lnTo>
                  <a:pt x="16985" y="731"/>
                </a:lnTo>
                <a:lnTo>
                  <a:pt x="17861" y="804"/>
                </a:lnTo>
                <a:lnTo>
                  <a:pt x="18275" y="828"/>
                </a:lnTo>
                <a:lnTo>
                  <a:pt x="18494" y="852"/>
                </a:lnTo>
                <a:lnTo>
                  <a:pt x="18713" y="828"/>
                </a:lnTo>
                <a:lnTo>
                  <a:pt x="18713" y="828"/>
                </a:lnTo>
                <a:lnTo>
                  <a:pt x="18664" y="1096"/>
                </a:lnTo>
                <a:lnTo>
                  <a:pt x="18640" y="1363"/>
                </a:lnTo>
                <a:lnTo>
                  <a:pt x="18615" y="1534"/>
                </a:lnTo>
                <a:lnTo>
                  <a:pt x="18421" y="1461"/>
                </a:lnTo>
                <a:lnTo>
                  <a:pt x="18226" y="1363"/>
                </a:lnTo>
                <a:lnTo>
                  <a:pt x="17788" y="1144"/>
                </a:lnTo>
                <a:lnTo>
                  <a:pt x="17545" y="1047"/>
                </a:lnTo>
                <a:lnTo>
                  <a:pt x="17447" y="1023"/>
                </a:lnTo>
                <a:lnTo>
                  <a:pt x="17326" y="998"/>
                </a:lnTo>
                <a:lnTo>
                  <a:pt x="17277" y="1023"/>
                </a:lnTo>
                <a:lnTo>
                  <a:pt x="17253" y="1047"/>
                </a:lnTo>
                <a:lnTo>
                  <a:pt x="17228" y="1096"/>
                </a:lnTo>
                <a:lnTo>
                  <a:pt x="17253" y="1144"/>
                </a:lnTo>
                <a:lnTo>
                  <a:pt x="17326" y="1242"/>
                </a:lnTo>
                <a:lnTo>
                  <a:pt x="17399" y="1339"/>
                </a:lnTo>
                <a:lnTo>
                  <a:pt x="17642" y="1509"/>
                </a:lnTo>
                <a:lnTo>
                  <a:pt x="17885" y="1655"/>
                </a:lnTo>
                <a:lnTo>
                  <a:pt x="18104" y="1777"/>
                </a:lnTo>
                <a:lnTo>
                  <a:pt x="18445" y="1947"/>
                </a:lnTo>
                <a:lnTo>
                  <a:pt x="18153" y="2191"/>
                </a:lnTo>
                <a:lnTo>
                  <a:pt x="17788" y="2045"/>
                </a:lnTo>
                <a:lnTo>
                  <a:pt x="17423" y="1874"/>
                </a:lnTo>
                <a:lnTo>
                  <a:pt x="17107" y="1728"/>
                </a:lnTo>
                <a:lnTo>
                  <a:pt x="16912" y="1680"/>
                </a:lnTo>
                <a:lnTo>
                  <a:pt x="16742" y="1655"/>
                </a:lnTo>
                <a:lnTo>
                  <a:pt x="16669" y="1704"/>
                </a:lnTo>
                <a:lnTo>
                  <a:pt x="16620" y="1753"/>
                </a:lnTo>
                <a:lnTo>
                  <a:pt x="16620" y="1826"/>
                </a:lnTo>
                <a:lnTo>
                  <a:pt x="16693" y="1899"/>
                </a:lnTo>
                <a:lnTo>
                  <a:pt x="16985" y="2093"/>
                </a:lnTo>
                <a:lnTo>
                  <a:pt x="17301" y="2264"/>
                </a:lnTo>
                <a:lnTo>
                  <a:pt x="17520" y="2361"/>
                </a:lnTo>
                <a:lnTo>
                  <a:pt x="17739" y="2458"/>
                </a:lnTo>
                <a:lnTo>
                  <a:pt x="17618" y="2531"/>
                </a:lnTo>
                <a:lnTo>
                  <a:pt x="17545" y="2580"/>
                </a:lnTo>
                <a:lnTo>
                  <a:pt x="17253" y="2507"/>
                </a:lnTo>
                <a:lnTo>
                  <a:pt x="16961" y="2434"/>
                </a:lnTo>
                <a:lnTo>
                  <a:pt x="16450" y="2288"/>
                </a:lnTo>
                <a:lnTo>
                  <a:pt x="16182" y="2215"/>
                </a:lnTo>
                <a:lnTo>
                  <a:pt x="15890" y="2215"/>
                </a:lnTo>
                <a:lnTo>
                  <a:pt x="15866" y="2239"/>
                </a:lnTo>
                <a:lnTo>
                  <a:pt x="15866" y="2264"/>
                </a:lnTo>
                <a:lnTo>
                  <a:pt x="15866" y="2312"/>
                </a:lnTo>
                <a:lnTo>
                  <a:pt x="16060" y="2458"/>
                </a:lnTo>
                <a:lnTo>
                  <a:pt x="16279" y="2556"/>
                </a:lnTo>
                <a:lnTo>
                  <a:pt x="16498" y="2653"/>
                </a:lnTo>
                <a:lnTo>
                  <a:pt x="16742" y="2750"/>
                </a:lnTo>
                <a:lnTo>
                  <a:pt x="17034" y="2847"/>
                </a:lnTo>
                <a:lnTo>
                  <a:pt x="16717" y="3042"/>
                </a:lnTo>
                <a:lnTo>
                  <a:pt x="16425" y="3212"/>
                </a:lnTo>
                <a:lnTo>
                  <a:pt x="16109" y="3139"/>
                </a:lnTo>
                <a:lnTo>
                  <a:pt x="15793" y="3042"/>
                </a:lnTo>
                <a:lnTo>
                  <a:pt x="15647" y="2969"/>
                </a:lnTo>
                <a:lnTo>
                  <a:pt x="15501" y="2896"/>
                </a:lnTo>
                <a:lnTo>
                  <a:pt x="15330" y="2823"/>
                </a:lnTo>
                <a:lnTo>
                  <a:pt x="15184" y="2799"/>
                </a:lnTo>
                <a:lnTo>
                  <a:pt x="15136" y="2823"/>
                </a:lnTo>
                <a:lnTo>
                  <a:pt x="15136" y="2872"/>
                </a:lnTo>
                <a:lnTo>
                  <a:pt x="15160" y="2945"/>
                </a:lnTo>
                <a:lnTo>
                  <a:pt x="15209" y="2993"/>
                </a:lnTo>
                <a:lnTo>
                  <a:pt x="15306" y="3115"/>
                </a:lnTo>
                <a:lnTo>
                  <a:pt x="15452" y="3212"/>
                </a:lnTo>
                <a:lnTo>
                  <a:pt x="15598" y="3310"/>
                </a:lnTo>
                <a:lnTo>
                  <a:pt x="15793" y="3407"/>
                </a:lnTo>
                <a:lnTo>
                  <a:pt x="16012" y="3480"/>
                </a:lnTo>
                <a:lnTo>
                  <a:pt x="15720" y="3699"/>
                </a:lnTo>
                <a:lnTo>
                  <a:pt x="15379" y="3504"/>
                </a:lnTo>
                <a:lnTo>
                  <a:pt x="15014" y="3334"/>
                </a:lnTo>
                <a:lnTo>
                  <a:pt x="14819" y="3237"/>
                </a:lnTo>
                <a:lnTo>
                  <a:pt x="14625" y="3188"/>
                </a:lnTo>
                <a:lnTo>
                  <a:pt x="14552" y="3188"/>
                </a:lnTo>
                <a:lnTo>
                  <a:pt x="14479" y="3212"/>
                </a:lnTo>
                <a:lnTo>
                  <a:pt x="14357" y="3261"/>
                </a:lnTo>
                <a:lnTo>
                  <a:pt x="14333" y="3285"/>
                </a:lnTo>
                <a:lnTo>
                  <a:pt x="14333" y="3310"/>
                </a:lnTo>
                <a:lnTo>
                  <a:pt x="14454" y="3383"/>
                </a:lnTo>
                <a:lnTo>
                  <a:pt x="14552" y="3456"/>
                </a:lnTo>
                <a:lnTo>
                  <a:pt x="14990" y="3723"/>
                </a:lnTo>
                <a:lnTo>
                  <a:pt x="15379" y="3942"/>
                </a:lnTo>
                <a:lnTo>
                  <a:pt x="15038" y="4234"/>
                </a:lnTo>
                <a:lnTo>
                  <a:pt x="14698" y="4137"/>
                </a:lnTo>
                <a:lnTo>
                  <a:pt x="14357" y="3991"/>
                </a:lnTo>
                <a:lnTo>
                  <a:pt x="14138" y="3894"/>
                </a:lnTo>
                <a:lnTo>
                  <a:pt x="13943" y="3748"/>
                </a:lnTo>
                <a:lnTo>
                  <a:pt x="13554" y="3456"/>
                </a:lnTo>
                <a:lnTo>
                  <a:pt x="13530" y="3456"/>
                </a:lnTo>
                <a:lnTo>
                  <a:pt x="13505" y="3480"/>
                </a:lnTo>
                <a:lnTo>
                  <a:pt x="13530" y="3602"/>
                </a:lnTo>
                <a:lnTo>
                  <a:pt x="13554" y="3723"/>
                </a:lnTo>
                <a:lnTo>
                  <a:pt x="13627" y="3821"/>
                </a:lnTo>
                <a:lnTo>
                  <a:pt x="13724" y="3918"/>
                </a:lnTo>
                <a:lnTo>
                  <a:pt x="13919" y="4088"/>
                </a:lnTo>
                <a:lnTo>
                  <a:pt x="14114" y="4210"/>
                </a:lnTo>
                <a:lnTo>
                  <a:pt x="14381" y="4356"/>
                </a:lnTo>
                <a:lnTo>
                  <a:pt x="14698" y="4502"/>
                </a:lnTo>
                <a:lnTo>
                  <a:pt x="14479" y="4672"/>
                </a:lnTo>
                <a:lnTo>
                  <a:pt x="14357" y="4624"/>
                </a:lnTo>
                <a:lnTo>
                  <a:pt x="14041" y="4526"/>
                </a:lnTo>
                <a:lnTo>
                  <a:pt x="13749" y="4380"/>
                </a:lnTo>
                <a:lnTo>
                  <a:pt x="13505" y="4259"/>
                </a:lnTo>
                <a:lnTo>
                  <a:pt x="13262" y="4161"/>
                </a:lnTo>
                <a:lnTo>
                  <a:pt x="13019" y="4088"/>
                </a:lnTo>
                <a:lnTo>
                  <a:pt x="12897" y="4064"/>
                </a:lnTo>
                <a:lnTo>
                  <a:pt x="12751" y="4064"/>
                </a:lnTo>
                <a:lnTo>
                  <a:pt x="12727" y="4088"/>
                </a:lnTo>
                <a:lnTo>
                  <a:pt x="12702" y="4113"/>
                </a:lnTo>
                <a:lnTo>
                  <a:pt x="12702" y="4137"/>
                </a:lnTo>
                <a:lnTo>
                  <a:pt x="12727" y="4161"/>
                </a:lnTo>
                <a:lnTo>
                  <a:pt x="13213" y="4478"/>
                </a:lnTo>
                <a:lnTo>
                  <a:pt x="13724" y="4794"/>
                </a:lnTo>
                <a:lnTo>
                  <a:pt x="13919" y="4891"/>
                </a:lnTo>
                <a:lnTo>
                  <a:pt x="14138" y="4964"/>
                </a:lnTo>
                <a:lnTo>
                  <a:pt x="13797" y="5256"/>
                </a:lnTo>
                <a:lnTo>
                  <a:pt x="13554" y="5451"/>
                </a:lnTo>
                <a:lnTo>
                  <a:pt x="13530" y="5402"/>
                </a:lnTo>
                <a:lnTo>
                  <a:pt x="13481" y="5354"/>
                </a:lnTo>
                <a:lnTo>
                  <a:pt x="13067" y="5135"/>
                </a:lnTo>
                <a:lnTo>
                  <a:pt x="12678" y="4891"/>
                </a:lnTo>
                <a:lnTo>
                  <a:pt x="12508" y="4794"/>
                </a:lnTo>
                <a:lnTo>
                  <a:pt x="12337" y="4697"/>
                </a:lnTo>
                <a:lnTo>
                  <a:pt x="12167" y="4624"/>
                </a:lnTo>
                <a:lnTo>
                  <a:pt x="11972" y="4575"/>
                </a:lnTo>
                <a:lnTo>
                  <a:pt x="11948" y="4599"/>
                </a:lnTo>
                <a:lnTo>
                  <a:pt x="11924" y="4624"/>
                </a:lnTo>
                <a:lnTo>
                  <a:pt x="11899" y="4648"/>
                </a:lnTo>
                <a:lnTo>
                  <a:pt x="11924" y="4672"/>
                </a:lnTo>
                <a:lnTo>
                  <a:pt x="12045" y="4843"/>
                </a:lnTo>
                <a:lnTo>
                  <a:pt x="12191" y="4989"/>
                </a:lnTo>
                <a:lnTo>
                  <a:pt x="12532" y="5256"/>
                </a:lnTo>
                <a:lnTo>
                  <a:pt x="12897" y="5500"/>
                </a:lnTo>
                <a:lnTo>
                  <a:pt x="13262" y="5670"/>
                </a:lnTo>
                <a:lnTo>
                  <a:pt x="12921" y="5962"/>
                </a:lnTo>
                <a:lnTo>
                  <a:pt x="12824" y="5840"/>
                </a:lnTo>
                <a:lnTo>
                  <a:pt x="12678" y="5743"/>
                </a:lnTo>
                <a:lnTo>
                  <a:pt x="12362" y="5573"/>
                </a:lnTo>
                <a:lnTo>
                  <a:pt x="11948" y="5329"/>
                </a:lnTo>
                <a:lnTo>
                  <a:pt x="11705" y="5232"/>
                </a:lnTo>
                <a:lnTo>
                  <a:pt x="11486" y="5135"/>
                </a:lnTo>
                <a:lnTo>
                  <a:pt x="11388" y="5135"/>
                </a:lnTo>
                <a:lnTo>
                  <a:pt x="11340" y="5183"/>
                </a:lnTo>
                <a:lnTo>
                  <a:pt x="11291" y="5281"/>
                </a:lnTo>
                <a:lnTo>
                  <a:pt x="11291" y="5305"/>
                </a:lnTo>
                <a:lnTo>
                  <a:pt x="11315" y="5354"/>
                </a:lnTo>
                <a:lnTo>
                  <a:pt x="11388" y="5451"/>
                </a:lnTo>
                <a:lnTo>
                  <a:pt x="11461" y="5524"/>
                </a:lnTo>
                <a:lnTo>
                  <a:pt x="11632" y="5646"/>
                </a:lnTo>
                <a:lnTo>
                  <a:pt x="11997" y="5865"/>
                </a:lnTo>
                <a:lnTo>
                  <a:pt x="12459" y="6132"/>
                </a:lnTo>
                <a:lnTo>
                  <a:pt x="12605" y="6230"/>
                </a:lnTo>
                <a:lnTo>
                  <a:pt x="12313" y="6473"/>
                </a:lnTo>
                <a:lnTo>
                  <a:pt x="12289" y="6400"/>
                </a:lnTo>
                <a:lnTo>
                  <a:pt x="12264" y="6351"/>
                </a:lnTo>
                <a:lnTo>
                  <a:pt x="12216" y="6327"/>
                </a:lnTo>
                <a:lnTo>
                  <a:pt x="11997" y="6230"/>
                </a:lnTo>
                <a:lnTo>
                  <a:pt x="11802" y="6157"/>
                </a:lnTo>
                <a:lnTo>
                  <a:pt x="11364" y="6011"/>
                </a:lnTo>
                <a:lnTo>
                  <a:pt x="10853" y="5840"/>
                </a:lnTo>
                <a:lnTo>
                  <a:pt x="10659" y="5792"/>
                </a:lnTo>
                <a:lnTo>
                  <a:pt x="10561" y="5767"/>
                </a:lnTo>
                <a:lnTo>
                  <a:pt x="10488" y="5743"/>
                </a:lnTo>
                <a:lnTo>
                  <a:pt x="10440" y="5743"/>
                </a:lnTo>
                <a:lnTo>
                  <a:pt x="10440" y="5767"/>
                </a:lnTo>
                <a:lnTo>
                  <a:pt x="10440" y="5792"/>
                </a:lnTo>
                <a:lnTo>
                  <a:pt x="10537" y="5962"/>
                </a:lnTo>
                <a:lnTo>
                  <a:pt x="10659" y="6084"/>
                </a:lnTo>
                <a:lnTo>
                  <a:pt x="10805" y="6205"/>
                </a:lnTo>
                <a:lnTo>
                  <a:pt x="10999" y="6278"/>
                </a:lnTo>
                <a:lnTo>
                  <a:pt x="11510" y="6473"/>
                </a:lnTo>
                <a:lnTo>
                  <a:pt x="12021" y="6668"/>
                </a:lnTo>
                <a:lnTo>
                  <a:pt x="12070" y="6692"/>
                </a:lnTo>
                <a:lnTo>
                  <a:pt x="11510" y="7130"/>
                </a:lnTo>
                <a:lnTo>
                  <a:pt x="11461" y="7106"/>
                </a:lnTo>
                <a:lnTo>
                  <a:pt x="11291" y="6984"/>
                </a:lnTo>
                <a:lnTo>
                  <a:pt x="11072" y="6911"/>
                </a:lnTo>
                <a:lnTo>
                  <a:pt x="10853" y="6814"/>
                </a:lnTo>
                <a:lnTo>
                  <a:pt x="10659" y="6741"/>
                </a:lnTo>
                <a:lnTo>
                  <a:pt x="10221" y="6497"/>
                </a:lnTo>
                <a:lnTo>
                  <a:pt x="10002" y="6376"/>
                </a:lnTo>
                <a:lnTo>
                  <a:pt x="9783" y="6278"/>
                </a:lnTo>
                <a:lnTo>
                  <a:pt x="9710" y="6278"/>
                </a:lnTo>
                <a:lnTo>
                  <a:pt x="9637" y="6327"/>
                </a:lnTo>
                <a:lnTo>
                  <a:pt x="9612" y="6400"/>
                </a:lnTo>
                <a:lnTo>
                  <a:pt x="9637" y="6473"/>
                </a:lnTo>
                <a:lnTo>
                  <a:pt x="9710" y="6570"/>
                </a:lnTo>
                <a:lnTo>
                  <a:pt x="9783" y="6668"/>
                </a:lnTo>
                <a:lnTo>
                  <a:pt x="9977" y="6838"/>
                </a:lnTo>
                <a:lnTo>
                  <a:pt x="10221" y="6984"/>
                </a:lnTo>
                <a:lnTo>
                  <a:pt x="10440" y="7106"/>
                </a:lnTo>
                <a:lnTo>
                  <a:pt x="10756" y="7276"/>
                </a:lnTo>
                <a:lnTo>
                  <a:pt x="10950" y="7373"/>
                </a:lnTo>
                <a:lnTo>
                  <a:pt x="11121" y="7422"/>
                </a:lnTo>
                <a:lnTo>
                  <a:pt x="10780" y="7665"/>
                </a:lnTo>
                <a:lnTo>
                  <a:pt x="10561" y="7544"/>
                </a:lnTo>
                <a:lnTo>
                  <a:pt x="10342" y="7422"/>
                </a:lnTo>
                <a:lnTo>
                  <a:pt x="10099" y="7325"/>
                </a:lnTo>
                <a:lnTo>
                  <a:pt x="9880" y="7227"/>
                </a:lnTo>
                <a:lnTo>
                  <a:pt x="9369" y="6911"/>
                </a:lnTo>
                <a:lnTo>
                  <a:pt x="9296" y="6887"/>
                </a:lnTo>
                <a:lnTo>
                  <a:pt x="9199" y="6862"/>
                </a:lnTo>
                <a:lnTo>
                  <a:pt x="9077" y="6814"/>
                </a:lnTo>
                <a:lnTo>
                  <a:pt x="9028" y="6814"/>
                </a:lnTo>
                <a:lnTo>
                  <a:pt x="9028" y="6838"/>
                </a:lnTo>
                <a:lnTo>
                  <a:pt x="9028" y="6960"/>
                </a:lnTo>
                <a:lnTo>
                  <a:pt x="9053" y="7057"/>
                </a:lnTo>
                <a:lnTo>
                  <a:pt x="9101" y="7154"/>
                </a:lnTo>
                <a:lnTo>
                  <a:pt x="9174" y="7227"/>
                </a:lnTo>
                <a:lnTo>
                  <a:pt x="9345" y="7373"/>
                </a:lnTo>
                <a:lnTo>
                  <a:pt x="9539" y="7495"/>
                </a:lnTo>
                <a:lnTo>
                  <a:pt x="9904" y="7714"/>
                </a:lnTo>
                <a:lnTo>
                  <a:pt x="10123" y="7836"/>
                </a:lnTo>
                <a:lnTo>
                  <a:pt x="10342" y="7933"/>
                </a:lnTo>
                <a:lnTo>
                  <a:pt x="10050" y="8103"/>
                </a:lnTo>
                <a:lnTo>
                  <a:pt x="10002" y="8030"/>
                </a:lnTo>
                <a:lnTo>
                  <a:pt x="9904" y="7982"/>
                </a:lnTo>
                <a:lnTo>
                  <a:pt x="9564" y="7884"/>
                </a:lnTo>
                <a:lnTo>
                  <a:pt x="9223" y="7763"/>
                </a:lnTo>
                <a:lnTo>
                  <a:pt x="8882" y="7617"/>
                </a:lnTo>
                <a:lnTo>
                  <a:pt x="8566" y="7471"/>
                </a:lnTo>
                <a:lnTo>
                  <a:pt x="8250" y="7300"/>
                </a:lnTo>
                <a:lnTo>
                  <a:pt x="7933" y="7130"/>
                </a:lnTo>
                <a:lnTo>
                  <a:pt x="7349" y="6716"/>
                </a:lnTo>
                <a:lnTo>
                  <a:pt x="6765" y="6303"/>
                </a:lnTo>
                <a:lnTo>
                  <a:pt x="6206" y="5865"/>
                </a:lnTo>
                <a:lnTo>
                  <a:pt x="5086" y="4940"/>
                </a:lnTo>
                <a:lnTo>
                  <a:pt x="4527" y="4502"/>
                </a:lnTo>
                <a:lnTo>
                  <a:pt x="3943" y="4064"/>
                </a:lnTo>
                <a:lnTo>
                  <a:pt x="3359" y="3650"/>
                </a:lnTo>
                <a:lnTo>
                  <a:pt x="2751" y="3237"/>
                </a:lnTo>
                <a:lnTo>
                  <a:pt x="1510" y="2458"/>
                </a:lnTo>
                <a:lnTo>
                  <a:pt x="1072" y="2142"/>
                </a:lnTo>
                <a:lnTo>
                  <a:pt x="853" y="1996"/>
                </a:lnTo>
                <a:lnTo>
                  <a:pt x="609" y="1850"/>
                </a:lnTo>
                <a:lnTo>
                  <a:pt x="609" y="1412"/>
                </a:lnTo>
                <a:lnTo>
                  <a:pt x="585" y="998"/>
                </a:lnTo>
                <a:lnTo>
                  <a:pt x="561" y="779"/>
                </a:lnTo>
                <a:lnTo>
                  <a:pt x="585" y="585"/>
                </a:lnTo>
                <a:lnTo>
                  <a:pt x="780" y="560"/>
                </a:lnTo>
                <a:lnTo>
                  <a:pt x="974" y="536"/>
                </a:lnTo>
                <a:lnTo>
                  <a:pt x="1364" y="560"/>
                </a:lnTo>
                <a:lnTo>
                  <a:pt x="2580" y="560"/>
                </a:lnTo>
                <a:lnTo>
                  <a:pt x="3967" y="536"/>
                </a:lnTo>
                <a:close/>
                <a:moveTo>
                  <a:pt x="609" y="2312"/>
                </a:moveTo>
                <a:lnTo>
                  <a:pt x="804" y="2507"/>
                </a:lnTo>
                <a:lnTo>
                  <a:pt x="1023" y="2677"/>
                </a:lnTo>
                <a:lnTo>
                  <a:pt x="1461" y="2993"/>
                </a:lnTo>
                <a:lnTo>
                  <a:pt x="2361" y="3577"/>
                </a:lnTo>
                <a:lnTo>
                  <a:pt x="3042" y="4040"/>
                </a:lnTo>
                <a:lnTo>
                  <a:pt x="3699" y="4526"/>
                </a:lnTo>
                <a:lnTo>
                  <a:pt x="4332" y="5013"/>
                </a:lnTo>
                <a:lnTo>
                  <a:pt x="4965" y="5524"/>
                </a:lnTo>
                <a:lnTo>
                  <a:pt x="6011" y="6376"/>
                </a:lnTo>
                <a:lnTo>
                  <a:pt x="6546" y="6814"/>
                </a:lnTo>
                <a:lnTo>
                  <a:pt x="7106" y="7203"/>
                </a:lnTo>
                <a:lnTo>
                  <a:pt x="7690" y="7592"/>
                </a:lnTo>
                <a:lnTo>
                  <a:pt x="8274" y="7933"/>
                </a:lnTo>
                <a:lnTo>
                  <a:pt x="8590" y="8079"/>
                </a:lnTo>
                <a:lnTo>
                  <a:pt x="8907" y="8225"/>
                </a:lnTo>
                <a:lnTo>
                  <a:pt x="9223" y="8347"/>
                </a:lnTo>
                <a:lnTo>
                  <a:pt x="9539" y="8444"/>
                </a:lnTo>
                <a:lnTo>
                  <a:pt x="9515" y="8493"/>
                </a:lnTo>
                <a:lnTo>
                  <a:pt x="9491" y="8541"/>
                </a:lnTo>
                <a:lnTo>
                  <a:pt x="9515" y="8639"/>
                </a:lnTo>
                <a:lnTo>
                  <a:pt x="9539" y="8663"/>
                </a:lnTo>
                <a:lnTo>
                  <a:pt x="9564" y="8687"/>
                </a:lnTo>
                <a:lnTo>
                  <a:pt x="9612" y="8712"/>
                </a:lnTo>
                <a:lnTo>
                  <a:pt x="9661" y="8712"/>
                </a:lnTo>
                <a:lnTo>
                  <a:pt x="9880" y="8639"/>
                </a:lnTo>
                <a:lnTo>
                  <a:pt x="10099" y="8541"/>
                </a:lnTo>
                <a:lnTo>
                  <a:pt x="10537" y="8322"/>
                </a:lnTo>
                <a:lnTo>
                  <a:pt x="10950" y="8079"/>
                </a:lnTo>
                <a:lnTo>
                  <a:pt x="11340" y="7836"/>
                </a:lnTo>
                <a:lnTo>
                  <a:pt x="11656" y="7617"/>
                </a:lnTo>
                <a:lnTo>
                  <a:pt x="11972" y="7373"/>
                </a:lnTo>
                <a:lnTo>
                  <a:pt x="12605" y="6862"/>
                </a:lnTo>
                <a:lnTo>
                  <a:pt x="13213" y="6327"/>
                </a:lnTo>
                <a:lnTo>
                  <a:pt x="13846" y="5816"/>
                </a:lnTo>
                <a:lnTo>
                  <a:pt x="15257" y="4672"/>
                </a:lnTo>
                <a:lnTo>
                  <a:pt x="15987" y="4113"/>
                </a:lnTo>
                <a:lnTo>
                  <a:pt x="16352" y="3845"/>
                </a:lnTo>
                <a:lnTo>
                  <a:pt x="16742" y="3602"/>
                </a:lnTo>
                <a:lnTo>
                  <a:pt x="17180" y="3358"/>
                </a:lnTo>
                <a:lnTo>
                  <a:pt x="17666" y="3115"/>
                </a:lnTo>
                <a:lnTo>
                  <a:pt x="18153" y="2847"/>
                </a:lnTo>
                <a:lnTo>
                  <a:pt x="18372" y="2701"/>
                </a:lnTo>
                <a:lnTo>
                  <a:pt x="18591" y="2556"/>
                </a:lnTo>
                <a:lnTo>
                  <a:pt x="18591" y="3018"/>
                </a:lnTo>
                <a:lnTo>
                  <a:pt x="18664" y="4721"/>
                </a:lnTo>
                <a:lnTo>
                  <a:pt x="18688" y="5573"/>
                </a:lnTo>
                <a:lnTo>
                  <a:pt x="18713" y="6424"/>
                </a:lnTo>
                <a:lnTo>
                  <a:pt x="18688" y="8347"/>
                </a:lnTo>
                <a:lnTo>
                  <a:pt x="18640" y="10269"/>
                </a:lnTo>
                <a:lnTo>
                  <a:pt x="18591" y="12191"/>
                </a:lnTo>
                <a:lnTo>
                  <a:pt x="18567" y="12532"/>
                </a:lnTo>
                <a:lnTo>
                  <a:pt x="18469" y="12386"/>
                </a:lnTo>
                <a:lnTo>
                  <a:pt x="18348" y="12240"/>
                </a:lnTo>
                <a:lnTo>
                  <a:pt x="18104" y="11996"/>
                </a:lnTo>
                <a:lnTo>
                  <a:pt x="17812" y="11704"/>
                </a:lnTo>
                <a:lnTo>
                  <a:pt x="17496" y="11412"/>
                </a:lnTo>
                <a:lnTo>
                  <a:pt x="16863" y="10853"/>
                </a:lnTo>
                <a:lnTo>
                  <a:pt x="16206" y="10366"/>
                </a:lnTo>
                <a:lnTo>
                  <a:pt x="15549" y="9904"/>
                </a:lnTo>
                <a:lnTo>
                  <a:pt x="15136" y="9612"/>
                </a:lnTo>
                <a:lnTo>
                  <a:pt x="14722" y="9320"/>
                </a:lnTo>
                <a:lnTo>
                  <a:pt x="14503" y="9198"/>
                </a:lnTo>
                <a:lnTo>
                  <a:pt x="14260" y="9077"/>
                </a:lnTo>
                <a:lnTo>
                  <a:pt x="14041" y="8955"/>
                </a:lnTo>
                <a:lnTo>
                  <a:pt x="13797" y="8882"/>
                </a:lnTo>
                <a:lnTo>
                  <a:pt x="13724" y="8882"/>
                </a:lnTo>
                <a:lnTo>
                  <a:pt x="13676" y="8931"/>
                </a:lnTo>
                <a:lnTo>
                  <a:pt x="13676" y="8979"/>
                </a:lnTo>
                <a:lnTo>
                  <a:pt x="13700" y="9052"/>
                </a:lnTo>
                <a:lnTo>
                  <a:pt x="13846" y="9223"/>
                </a:lnTo>
                <a:lnTo>
                  <a:pt x="13992" y="9369"/>
                </a:lnTo>
                <a:lnTo>
                  <a:pt x="14333" y="9612"/>
                </a:lnTo>
                <a:lnTo>
                  <a:pt x="15038" y="10099"/>
                </a:lnTo>
                <a:lnTo>
                  <a:pt x="15720" y="10610"/>
                </a:lnTo>
                <a:lnTo>
                  <a:pt x="16401" y="11120"/>
                </a:lnTo>
                <a:lnTo>
                  <a:pt x="16985" y="11631"/>
                </a:lnTo>
                <a:lnTo>
                  <a:pt x="17545" y="12167"/>
                </a:lnTo>
                <a:lnTo>
                  <a:pt x="17837" y="12459"/>
                </a:lnTo>
                <a:lnTo>
                  <a:pt x="18104" y="12775"/>
                </a:lnTo>
                <a:lnTo>
                  <a:pt x="18202" y="12945"/>
                </a:lnTo>
                <a:lnTo>
                  <a:pt x="17934" y="12970"/>
                </a:lnTo>
                <a:lnTo>
                  <a:pt x="17642" y="12994"/>
                </a:lnTo>
                <a:lnTo>
                  <a:pt x="17082" y="12970"/>
                </a:lnTo>
                <a:lnTo>
                  <a:pt x="16182" y="12945"/>
                </a:lnTo>
                <a:lnTo>
                  <a:pt x="15282" y="12945"/>
                </a:lnTo>
                <a:lnTo>
                  <a:pt x="13968" y="12970"/>
                </a:lnTo>
                <a:lnTo>
                  <a:pt x="12654" y="13018"/>
                </a:lnTo>
                <a:lnTo>
                  <a:pt x="10026" y="13116"/>
                </a:lnTo>
                <a:lnTo>
                  <a:pt x="8761" y="13140"/>
                </a:lnTo>
                <a:lnTo>
                  <a:pt x="7520" y="13116"/>
                </a:lnTo>
                <a:lnTo>
                  <a:pt x="6254" y="13091"/>
                </a:lnTo>
                <a:lnTo>
                  <a:pt x="5013" y="13018"/>
                </a:lnTo>
                <a:lnTo>
                  <a:pt x="3772" y="12970"/>
                </a:lnTo>
                <a:lnTo>
                  <a:pt x="2556" y="12945"/>
                </a:lnTo>
                <a:lnTo>
                  <a:pt x="2118" y="12945"/>
                </a:lnTo>
                <a:lnTo>
                  <a:pt x="1680" y="12970"/>
                </a:lnTo>
                <a:lnTo>
                  <a:pt x="1242" y="13018"/>
                </a:lnTo>
                <a:lnTo>
                  <a:pt x="1023" y="13043"/>
                </a:lnTo>
                <a:lnTo>
                  <a:pt x="804" y="13091"/>
                </a:lnTo>
                <a:lnTo>
                  <a:pt x="804" y="13067"/>
                </a:lnTo>
                <a:lnTo>
                  <a:pt x="999" y="12921"/>
                </a:lnTo>
                <a:lnTo>
                  <a:pt x="1193" y="12775"/>
                </a:lnTo>
                <a:lnTo>
                  <a:pt x="1558" y="12410"/>
                </a:lnTo>
                <a:lnTo>
                  <a:pt x="2167" y="11826"/>
                </a:lnTo>
                <a:lnTo>
                  <a:pt x="2799" y="11291"/>
                </a:lnTo>
                <a:lnTo>
                  <a:pt x="3432" y="10755"/>
                </a:lnTo>
                <a:lnTo>
                  <a:pt x="4064" y="10245"/>
                </a:lnTo>
                <a:lnTo>
                  <a:pt x="4721" y="9734"/>
                </a:lnTo>
                <a:lnTo>
                  <a:pt x="5354" y="9223"/>
                </a:lnTo>
                <a:lnTo>
                  <a:pt x="5403" y="9125"/>
                </a:lnTo>
                <a:lnTo>
                  <a:pt x="5427" y="9028"/>
                </a:lnTo>
                <a:lnTo>
                  <a:pt x="5403" y="8955"/>
                </a:lnTo>
                <a:lnTo>
                  <a:pt x="5354" y="8858"/>
                </a:lnTo>
                <a:lnTo>
                  <a:pt x="5281" y="8809"/>
                </a:lnTo>
                <a:lnTo>
                  <a:pt x="5184" y="8785"/>
                </a:lnTo>
                <a:lnTo>
                  <a:pt x="5086" y="8785"/>
                </a:lnTo>
                <a:lnTo>
                  <a:pt x="4965" y="8833"/>
                </a:lnTo>
                <a:lnTo>
                  <a:pt x="3772" y="9807"/>
                </a:lnTo>
                <a:lnTo>
                  <a:pt x="2580" y="10804"/>
                </a:lnTo>
                <a:lnTo>
                  <a:pt x="1948" y="11388"/>
                </a:lnTo>
                <a:lnTo>
                  <a:pt x="1339" y="11972"/>
                </a:lnTo>
                <a:lnTo>
                  <a:pt x="1047" y="12264"/>
                </a:lnTo>
                <a:lnTo>
                  <a:pt x="901" y="12434"/>
                </a:lnTo>
                <a:lnTo>
                  <a:pt x="780" y="12580"/>
                </a:lnTo>
                <a:lnTo>
                  <a:pt x="780" y="12045"/>
                </a:lnTo>
                <a:lnTo>
                  <a:pt x="804" y="11510"/>
                </a:lnTo>
                <a:lnTo>
                  <a:pt x="804" y="11072"/>
                </a:lnTo>
                <a:lnTo>
                  <a:pt x="780" y="10634"/>
                </a:lnTo>
                <a:lnTo>
                  <a:pt x="731" y="9782"/>
                </a:lnTo>
                <a:lnTo>
                  <a:pt x="634" y="7933"/>
                </a:lnTo>
                <a:lnTo>
                  <a:pt x="536" y="6108"/>
                </a:lnTo>
                <a:lnTo>
                  <a:pt x="512" y="5232"/>
                </a:lnTo>
                <a:lnTo>
                  <a:pt x="512" y="4332"/>
                </a:lnTo>
                <a:lnTo>
                  <a:pt x="561" y="3456"/>
                </a:lnTo>
                <a:lnTo>
                  <a:pt x="585" y="2580"/>
                </a:lnTo>
                <a:lnTo>
                  <a:pt x="609" y="2312"/>
                </a:lnTo>
                <a:close/>
                <a:moveTo>
                  <a:pt x="3042" y="1"/>
                </a:moveTo>
                <a:lnTo>
                  <a:pt x="1656" y="49"/>
                </a:lnTo>
                <a:lnTo>
                  <a:pt x="1364" y="49"/>
                </a:lnTo>
                <a:lnTo>
                  <a:pt x="1047" y="74"/>
                </a:lnTo>
                <a:lnTo>
                  <a:pt x="877" y="74"/>
                </a:lnTo>
                <a:lnTo>
                  <a:pt x="731" y="122"/>
                </a:lnTo>
                <a:lnTo>
                  <a:pt x="585" y="171"/>
                </a:lnTo>
                <a:lnTo>
                  <a:pt x="463" y="220"/>
                </a:lnTo>
                <a:lnTo>
                  <a:pt x="390" y="244"/>
                </a:lnTo>
                <a:lnTo>
                  <a:pt x="317" y="293"/>
                </a:lnTo>
                <a:lnTo>
                  <a:pt x="244" y="366"/>
                </a:lnTo>
                <a:lnTo>
                  <a:pt x="196" y="463"/>
                </a:lnTo>
                <a:lnTo>
                  <a:pt x="147" y="658"/>
                </a:lnTo>
                <a:lnTo>
                  <a:pt x="123" y="901"/>
                </a:lnTo>
                <a:lnTo>
                  <a:pt x="123" y="1144"/>
                </a:lnTo>
                <a:lnTo>
                  <a:pt x="147" y="1631"/>
                </a:lnTo>
                <a:lnTo>
                  <a:pt x="147" y="1850"/>
                </a:lnTo>
                <a:lnTo>
                  <a:pt x="147" y="2045"/>
                </a:lnTo>
                <a:lnTo>
                  <a:pt x="25" y="3894"/>
                </a:lnTo>
                <a:lnTo>
                  <a:pt x="1" y="4794"/>
                </a:lnTo>
                <a:lnTo>
                  <a:pt x="1" y="5719"/>
                </a:lnTo>
                <a:lnTo>
                  <a:pt x="25" y="6668"/>
                </a:lnTo>
                <a:lnTo>
                  <a:pt x="74" y="7641"/>
                </a:lnTo>
                <a:lnTo>
                  <a:pt x="171" y="9588"/>
                </a:lnTo>
                <a:lnTo>
                  <a:pt x="220" y="10537"/>
                </a:lnTo>
                <a:lnTo>
                  <a:pt x="269" y="11510"/>
                </a:lnTo>
                <a:lnTo>
                  <a:pt x="244" y="11948"/>
                </a:lnTo>
                <a:lnTo>
                  <a:pt x="244" y="12361"/>
                </a:lnTo>
                <a:lnTo>
                  <a:pt x="220" y="12775"/>
                </a:lnTo>
                <a:lnTo>
                  <a:pt x="269" y="13213"/>
                </a:lnTo>
                <a:lnTo>
                  <a:pt x="269" y="13310"/>
                </a:lnTo>
                <a:lnTo>
                  <a:pt x="317" y="13359"/>
                </a:lnTo>
                <a:lnTo>
                  <a:pt x="366" y="13432"/>
                </a:lnTo>
                <a:lnTo>
                  <a:pt x="415" y="13456"/>
                </a:lnTo>
                <a:lnTo>
                  <a:pt x="463" y="13505"/>
                </a:lnTo>
                <a:lnTo>
                  <a:pt x="536" y="13529"/>
                </a:lnTo>
                <a:lnTo>
                  <a:pt x="828" y="13554"/>
                </a:lnTo>
                <a:lnTo>
                  <a:pt x="1120" y="13554"/>
                </a:lnTo>
                <a:lnTo>
                  <a:pt x="1704" y="13529"/>
                </a:lnTo>
                <a:lnTo>
                  <a:pt x="2313" y="13481"/>
                </a:lnTo>
                <a:lnTo>
                  <a:pt x="2897" y="13481"/>
                </a:lnTo>
                <a:lnTo>
                  <a:pt x="4137" y="13505"/>
                </a:lnTo>
                <a:lnTo>
                  <a:pt x="5354" y="13578"/>
                </a:lnTo>
                <a:lnTo>
                  <a:pt x="6619" y="13651"/>
                </a:lnTo>
                <a:lnTo>
                  <a:pt x="7885" y="13675"/>
                </a:lnTo>
                <a:lnTo>
                  <a:pt x="9150" y="13675"/>
                </a:lnTo>
                <a:lnTo>
                  <a:pt x="10391" y="13651"/>
                </a:lnTo>
                <a:lnTo>
                  <a:pt x="15574" y="13481"/>
                </a:lnTo>
                <a:lnTo>
                  <a:pt x="15963" y="13481"/>
                </a:lnTo>
                <a:lnTo>
                  <a:pt x="16352" y="13505"/>
                </a:lnTo>
                <a:lnTo>
                  <a:pt x="17155" y="13578"/>
                </a:lnTo>
                <a:lnTo>
                  <a:pt x="17569" y="13578"/>
                </a:lnTo>
                <a:lnTo>
                  <a:pt x="17958" y="13554"/>
                </a:lnTo>
                <a:lnTo>
                  <a:pt x="18348" y="13505"/>
                </a:lnTo>
                <a:lnTo>
                  <a:pt x="18542" y="13456"/>
                </a:lnTo>
                <a:lnTo>
                  <a:pt x="18713" y="13383"/>
                </a:lnTo>
                <a:lnTo>
                  <a:pt x="18786" y="13408"/>
                </a:lnTo>
                <a:lnTo>
                  <a:pt x="18883" y="13408"/>
                </a:lnTo>
                <a:lnTo>
                  <a:pt x="18956" y="13359"/>
                </a:lnTo>
                <a:lnTo>
                  <a:pt x="19029" y="13262"/>
                </a:lnTo>
                <a:lnTo>
                  <a:pt x="19102" y="13164"/>
                </a:lnTo>
                <a:lnTo>
                  <a:pt x="19126" y="13043"/>
                </a:lnTo>
                <a:lnTo>
                  <a:pt x="19175" y="12872"/>
                </a:lnTo>
                <a:lnTo>
                  <a:pt x="19199" y="12532"/>
                </a:lnTo>
                <a:lnTo>
                  <a:pt x="19223" y="12191"/>
                </a:lnTo>
                <a:lnTo>
                  <a:pt x="19199" y="11850"/>
                </a:lnTo>
                <a:lnTo>
                  <a:pt x="19199" y="11412"/>
                </a:lnTo>
                <a:lnTo>
                  <a:pt x="19248" y="9417"/>
                </a:lnTo>
                <a:lnTo>
                  <a:pt x="19272" y="7398"/>
                </a:lnTo>
                <a:lnTo>
                  <a:pt x="19272" y="5548"/>
                </a:lnTo>
                <a:lnTo>
                  <a:pt x="19199" y="3699"/>
                </a:lnTo>
                <a:lnTo>
                  <a:pt x="19150" y="2872"/>
                </a:lnTo>
                <a:lnTo>
                  <a:pt x="19150" y="2020"/>
                </a:lnTo>
                <a:lnTo>
                  <a:pt x="19199" y="1972"/>
                </a:lnTo>
                <a:lnTo>
                  <a:pt x="19223" y="1874"/>
                </a:lnTo>
                <a:lnTo>
                  <a:pt x="19223" y="1777"/>
                </a:lnTo>
                <a:lnTo>
                  <a:pt x="19199" y="1753"/>
                </a:lnTo>
                <a:lnTo>
                  <a:pt x="19150" y="1728"/>
                </a:lnTo>
                <a:lnTo>
                  <a:pt x="19199" y="1193"/>
                </a:lnTo>
                <a:lnTo>
                  <a:pt x="19199" y="925"/>
                </a:lnTo>
                <a:lnTo>
                  <a:pt x="19199" y="658"/>
                </a:lnTo>
                <a:lnTo>
                  <a:pt x="19248" y="560"/>
                </a:lnTo>
                <a:lnTo>
                  <a:pt x="19272" y="487"/>
                </a:lnTo>
                <a:lnTo>
                  <a:pt x="19248" y="390"/>
                </a:lnTo>
                <a:lnTo>
                  <a:pt x="19199" y="317"/>
                </a:lnTo>
                <a:lnTo>
                  <a:pt x="19126" y="244"/>
                </a:lnTo>
                <a:lnTo>
                  <a:pt x="19053" y="195"/>
                </a:lnTo>
                <a:lnTo>
                  <a:pt x="18956" y="195"/>
                </a:lnTo>
                <a:lnTo>
                  <a:pt x="18834" y="220"/>
                </a:lnTo>
                <a:lnTo>
                  <a:pt x="18688" y="268"/>
                </a:lnTo>
                <a:lnTo>
                  <a:pt x="18542" y="293"/>
                </a:lnTo>
                <a:lnTo>
                  <a:pt x="18348" y="293"/>
                </a:lnTo>
                <a:lnTo>
                  <a:pt x="18177" y="268"/>
                </a:lnTo>
                <a:lnTo>
                  <a:pt x="17496" y="195"/>
                </a:lnTo>
                <a:lnTo>
                  <a:pt x="17009" y="171"/>
                </a:lnTo>
                <a:lnTo>
                  <a:pt x="16547" y="147"/>
                </a:lnTo>
                <a:lnTo>
                  <a:pt x="16085" y="171"/>
                </a:lnTo>
                <a:lnTo>
                  <a:pt x="15598" y="171"/>
                </a:lnTo>
                <a:lnTo>
                  <a:pt x="14211" y="244"/>
                </a:lnTo>
                <a:lnTo>
                  <a:pt x="12824" y="268"/>
                </a:lnTo>
                <a:lnTo>
                  <a:pt x="11437" y="244"/>
                </a:lnTo>
                <a:lnTo>
                  <a:pt x="10050" y="171"/>
                </a:lnTo>
                <a:lnTo>
                  <a:pt x="7252" y="49"/>
                </a:lnTo>
                <a:lnTo>
                  <a:pt x="584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pic>
        <p:nvPicPr>
          <p:cNvPr id="20" name="Picture 19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0B118324-7D42-4F4D-BB75-8A24BEC4604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16527" y="1806224"/>
            <a:ext cx="404192" cy="346932"/>
          </a:xfrm>
          <a:prstGeom prst="rect">
            <a:avLst/>
          </a:prstGeom>
        </p:spPr>
      </p:pic>
      <p:grpSp>
        <p:nvGrpSpPr>
          <p:cNvPr id="21" name="Image">
            <a:extLst>
              <a:ext uri="{FF2B5EF4-FFF2-40B4-BE49-F238E27FC236}">
                <a16:creationId xmlns:a16="http://schemas.microsoft.com/office/drawing/2014/main" id="{57E2D305-6749-470B-AD7E-D046BF268901}"/>
              </a:ext>
            </a:extLst>
          </p:cNvPr>
          <p:cNvGrpSpPr/>
          <p:nvPr/>
        </p:nvGrpSpPr>
        <p:grpSpPr>
          <a:xfrm>
            <a:off x="7297457" y="1807341"/>
            <a:ext cx="779998" cy="346932"/>
            <a:chOff x="0" y="0"/>
            <a:chExt cx="4140200" cy="1841500"/>
          </a:xfrm>
        </p:grpSpPr>
        <p:pic>
          <p:nvPicPr>
            <p:cNvPr id="22" name="Image" descr="Image">
              <a:extLst>
                <a:ext uri="{FF2B5EF4-FFF2-40B4-BE49-F238E27FC236}">
                  <a16:creationId xmlns:a16="http://schemas.microsoft.com/office/drawing/2014/main" id="{9E39A0F3-6A1F-4707-A82A-E78D69E77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900" y="50800"/>
              <a:ext cx="3962400" cy="16002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3" name="Image" descr="Image">
              <a:extLst>
                <a:ext uri="{FF2B5EF4-FFF2-40B4-BE49-F238E27FC236}">
                  <a16:creationId xmlns:a16="http://schemas.microsoft.com/office/drawing/2014/main" id="{BD382964-913A-4593-8349-651506769878}"/>
                </a:ext>
              </a:extLst>
            </p:cNvPr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0"/>
              <a:ext cx="4140200" cy="1841500"/>
            </a:xfrm>
            <a:prstGeom prst="rect">
              <a:avLst/>
            </a:prstGeom>
            <a:effectLst/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5F18D6-828F-47DC-A918-4BAD9F6FC584}"/>
              </a:ext>
            </a:extLst>
          </p:cNvPr>
          <p:cNvSpPr txBox="1"/>
          <p:nvPr/>
        </p:nvSpPr>
        <p:spPr>
          <a:xfrm>
            <a:off x="3140765" y="4746755"/>
            <a:ext cx="2762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http://www.codefc.com.br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136400-DB12-44C1-BF1C-A7E026E3183A}"/>
              </a:ext>
            </a:extLst>
          </p:cNvPr>
          <p:cNvSpPr txBox="1"/>
          <p:nvPr/>
        </p:nvSpPr>
        <p:spPr>
          <a:xfrm>
            <a:off x="4787248" y="3320218"/>
            <a:ext cx="12330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reestyle Script" panose="030804020302050B0404" pitchFamily="66" charset="0"/>
              </a:rPr>
              <a:t>#</a:t>
            </a:r>
            <a:r>
              <a:rPr lang="en-US" dirty="0" err="1">
                <a:solidFill>
                  <a:schemeClr val="bg1"/>
                </a:solidFill>
                <a:latin typeface="Freestyle Script" panose="030804020302050B0404" pitchFamily="66" charset="0"/>
              </a:rPr>
              <a:t>SimplificandoConceitos</a:t>
            </a:r>
            <a:endParaRPr lang="en-US" dirty="0">
              <a:solidFill>
                <a:schemeClr val="bg1"/>
              </a:solidFill>
              <a:latin typeface="Freestyle Script" panose="030804020302050B0404" pitchFamily="66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0E6EF99-A282-4A8E-9D92-90DD6922D061}"/>
              </a:ext>
            </a:extLst>
          </p:cNvPr>
          <p:cNvCxnSpPr/>
          <p:nvPr/>
        </p:nvCxnSpPr>
        <p:spPr>
          <a:xfrm flipV="1">
            <a:off x="4987331" y="3666696"/>
            <a:ext cx="125895" cy="595734"/>
          </a:xfrm>
          <a:prstGeom prst="straightConnector1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340267D-C6FE-4AF1-B343-7D8D291DA7C3}"/>
              </a:ext>
            </a:extLst>
          </p:cNvPr>
          <p:cNvCxnSpPr>
            <a:cxnSpLocks/>
          </p:cNvCxnSpPr>
          <p:nvPr/>
        </p:nvCxnSpPr>
        <p:spPr>
          <a:xfrm flipH="1" flipV="1">
            <a:off x="5649964" y="3700584"/>
            <a:ext cx="183505" cy="536871"/>
          </a:xfrm>
          <a:prstGeom prst="straightConnector1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8809E6F-B099-4F67-B9D8-9203C7531805}"/>
              </a:ext>
            </a:extLst>
          </p:cNvPr>
          <p:cNvCxnSpPr>
            <a:cxnSpLocks/>
          </p:cNvCxnSpPr>
          <p:nvPr/>
        </p:nvCxnSpPr>
        <p:spPr>
          <a:xfrm>
            <a:off x="4975853" y="2909820"/>
            <a:ext cx="72251" cy="344990"/>
          </a:xfrm>
          <a:prstGeom prst="straightConnector1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5C59203-F799-4EA5-AAA8-EEC00A30A5E7}"/>
              </a:ext>
            </a:extLst>
          </p:cNvPr>
          <p:cNvCxnSpPr>
            <a:cxnSpLocks/>
          </p:cNvCxnSpPr>
          <p:nvPr/>
        </p:nvCxnSpPr>
        <p:spPr>
          <a:xfrm flipH="1">
            <a:off x="5722215" y="2904217"/>
            <a:ext cx="121255" cy="314418"/>
          </a:xfrm>
          <a:prstGeom prst="straightConnector1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53D5611F-D2AF-4BBC-AB84-25B0A46B57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04E1F-FA58-4D96-9A5C-57A43C1EFA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1028" name="Picture 4" descr="Image result for twelve factors logo transparent">
            <a:extLst>
              <a:ext uri="{FF2B5EF4-FFF2-40B4-BE49-F238E27FC236}">
                <a16:creationId xmlns:a16="http://schemas.microsoft.com/office/drawing/2014/main" id="{D4418E31-CA27-484E-AD5D-1BD3BF5E2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009" y="1210049"/>
            <a:ext cx="5811982" cy="1927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6132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B627824-3218-4776-84BB-43703BD91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Twelve-Factor App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26FC9D-7607-49DD-85FE-5A77F6AE62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 err="1"/>
              <a:t>Controle</a:t>
            </a:r>
            <a:r>
              <a:rPr lang="en-US" dirty="0"/>
              <a:t> de </a:t>
            </a:r>
            <a:r>
              <a:rPr lang="en-US" dirty="0" err="1"/>
              <a:t>versão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Dependências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Configurações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 err="1"/>
              <a:t>Integrações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Build, Release, Run</a:t>
            </a:r>
          </a:p>
          <a:p>
            <a:pPr>
              <a:buFont typeface="+mj-lt"/>
              <a:buAutoNum type="arabicPeriod"/>
            </a:pPr>
            <a:r>
              <a:rPr lang="en-US" dirty="0" err="1"/>
              <a:t>Processos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B2A0699-1266-46B7-BB80-BC2ABC1AAC0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>
              <a:buFont typeface="+mj-lt"/>
              <a:buAutoNum type="arabicPeriod" startAt="7"/>
            </a:pPr>
            <a:r>
              <a:rPr lang="en-US" dirty="0" err="1"/>
              <a:t>Vínculo</a:t>
            </a:r>
            <a:r>
              <a:rPr lang="en-US" dirty="0"/>
              <a:t> de </a:t>
            </a:r>
            <a:r>
              <a:rPr lang="en-US" dirty="0" err="1"/>
              <a:t>portas</a:t>
            </a:r>
            <a:endParaRPr lang="en-US" dirty="0"/>
          </a:p>
          <a:p>
            <a:pPr>
              <a:buFont typeface="+mj-lt"/>
              <a:buAutoNum type="arabicPeriod" startAt="7"/>
            </a:pPr>
            <a:r>
              <a:rPr lang="en-US" dirty="0" err="1"/>
              <a:t>Concorrência</a:t>
            </a:r>
            <a:endParaRPr lang="en-US" dirty="0"/>
          </a:p>
          <a:p>
            <a:pPr>
              <a:buFont typeface="+mj-lt"/>
              <a:buAutoNum type="arabicPeriod" startAt="7"/>
            </a:pPr>
            <a:r>
              <a:rPr lang="en-US" dirty="0" err="1"/>
              <a:t>Descartabilidade</a:t>
            </a:r>
            <a:endParaRPr lang="en-US" dirty="0"/>
          </a:p>
          <a:p>
            <a:pPr>
              <a:buFont typeface="+mj-lt"/>
              <a:buAutoNum type="arabicPeriod" startAt="7"/>
            </a:pPr>
            <a:r>
              <a:rPr lang="en-US" dirty="0"/>
              <a:t>Dev/Prod </a:t>
            </a:r>
            <a:r>
              <a:rPr lang="en-US" dirty="0" err="1"/>
              <a:t>semelhantes</a:t>
            </a:r>
            <a:endParaRPr lang="en-US" dirty="0"/>
          </a:p>
          <a:p>
            <a:pPr>
              <a:buFont typeface="+mj-lt"/>
              <a:buAutoNum type="arabicPeriod" startAt="7"/>
            </a:pPr>
            <a:r>
              <a:rPr lang="en-US" dirty="0"/>
              <a:t>Logs</a:t>
            </a:r>
          </a:p>
          <a:p>
            <a:pPr>
              <a:buFont typeface="+mj-lt"/>
              <a:buAutoNum type="arabicPeriod" startAt="7"/>
            </a:pPr>
            <a:r>
              <a:rPr lang="en-US" dirty="0" err="1"/>
              <a:t>Processos</a:t>
            </a:r>
            <a:r>
              <a:rPr lang="en-US" dirty="0"/>
              <a:t> de Admin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E1B6F2-A3A8-4EF4-B10E-5000CE4098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7C0A78-099F-42A0-BF8B-7D4EF75E8D58}"/>
              </a:ext>
            </a:extLst>
          </p:cNvPr>
          <p:cNvSpPr/>
          <p:nvPr/>
        </p:nvSpPr>
        <p:spPr>
          <a:xfrm>
            <a:off x="879763" y="2071255"/>
            <a:ext cx="2050473" cy="353290"/>
          </a:xfrm>
          <a:prstGeom prst="rect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3DBF50-2972-40B8-A0FA-95925582C682}"/>
              </a:ext>
            </a:extLst>
          </p:cNvPr>
          <p:cNvCxnSpPr>
            <a:cxnSpLocks/>
          </p:cNvCxnSpPr>
          <p:nvPr/>
        </p:nvCxnSpPr>
        <p:spPr>
          <a:xfrm flipH="1">
            <a:off x="3125099" y="2249632"/>
            <a:ext cx="712610" cy="0"/>
          </a:xfrm>
          <a:prstGeom prst="straightConnector1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34E8F2F-A243-4D6A-AA2F-4B2B6AA81E98}"/>
              </a:ext>
            </a:extLst>
          </p:cNvPr>
          <p:cNvCxnSpPr>
            <a:cxnSpLocks/>
          </p:cNvCxnSpPr>
          <p:nvPr/>
        </p:nvCxnSpPr>
        <p:spPr>
          <a:xfrm>
            <a:off x="166254" y="2230582"/>
            <a:ext cx="373731" cy="0"/>
          </a:xfrm>
          <a:prstGeom prst="straightConnector1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825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1413600" y="2390400"/>
            <a:ext cx="63168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b="0" dirty="0"/>
              <a:t>As configurações variam substancialmente entre deploys, código não.</a:t>
            </a:r>
            <a:endParaRPr dirty="0"/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90DD38-9EBD-4135-8DF5-93C29F058E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4" name="Google Shape;396;p36">
            <a:extLst>
              <a:ext uri="{FF2B5EF4-FFF2-40B4-BE49-F238E27FC236}">
                <a16:creationId xmlns:a16="http://schemas.microsoft.com/office/drawing/2014/main" id="{8292CF49-4890-49CB-948B-B96470940E29}"/>
              </a:ext>
            </a:extLst>
          </p:cNvPr>
          <p:cNvSpPr/>
          <p:nvPr/>
        </p:nvSpPr>
        <p:spPr>
          <a:xfrm>
            <a:off x="457200" y="750651"/>
            <a:ext cx="711151" cy="708151"/>
          </a:xfrm>
          <a:custGeom>
            <a:avLst/>
            <a:gdLst/>
            <a:ahLst/>
            <a:cxnLst/>
            <a:rect l="l" t="t" r="r" b="b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40FA07-D5F5-4BCC-9F34-DC1A799B0EFF}"/>
              </a:ext>
            </a:extLst>
          </p:cNvPr>
          <p:cNvSpPr txBox="1"/>
          <p:nvPr/>
        </p:nvSpPr>
        <p:spPr>
          <a:xfrm>
            <a:off x="237136" y="1530927"/>
            <a:ext cx="11512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.net</a:t>
            </a:r>
            <a:r>
              <a:rPr lang="en-US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 core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</a:t>
            </a:r>
          </a:p>
        </p:txBody>
      </p:sp>
      <p:sp>
        <p:nvSpPr>
          <p:cNvPr id="6" name="Google Shape;361;p36">
            <a:extLst>
              <a:ext uri="{FF2B5EF4-FFF2-40B4-BE49-F238E27FC236}">
                <a16:creationId xmlns:a16="http://schemas.microsoft.com/office/drawing/2014/main" id="{69D90769-8714-4AB9-9A4B-A8AD3C2CAE64}"/>
              </a:ext>
            </a:extLst>
          </p:cNvPr>
          <p:cNvSpPr/>
          <p:nvPr/>
        </p:nvSpPr>
        <p:spPr>
          <a:xfrm>
            <a:off x="2906443" y="750651"/>
            <a:ext cx="404793" cy="501172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1AA8D5-C971-4B76-9307-9741D18340E1}"/>
              </a:ext>
            </a:extLst>
          </p:cNvPr>
          <p:cNvSpPr txBox="1"/>
          <p:nvPr/>
        </p:nvSpPr>
        <p:spPr>
          <a:xfrm>
            <a:off x="2375892" y="1530927"/>
            <a:ext cx="1473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*.json|*.</a:t>
            </a:r>
            <a:r>
              <a:rPr lang="en-US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yml</a:t>
            </a:r>
            <a:endParaRPr lang="en-US" dirty="0">
              <a:solidFill>
                <a:schemeClr val="bg1"/>
              </a:solidFill>
              <a:latin typeface="Cousine" panose="020B0604020202020204" charset="0"/>
              <a:cs typeface="Cousine" panose="020B0604020202020204" charset="0"/>
            </a:endParaRPr>
          </a:p>
        </p:txBody>
      </p:sp>
      <p:sp>
        <p:nvSpPr>
          <p:cNvPr id="8" name="Google Shape;413;p36">
            <a:extLst>
              <a:ext uri="{FF2B5EF4-FFF2-40B4-BE49-F238E27FC236}">
                <a16:creationId xmlns:a16="http://schemas.microsoft.com/office/drawing/2014/main" id="{C94719C6-88F1-4648-8DEE-AE405C08F496}"/>
              </a:ext>
            </a:extLst>
          </p:cNvPr>
          <p:cNvSpPr/>
          <p:nvPr/>
        </p:nvSpPr>
        <p:spPr>
          <a:xfrm>
            <a:off x="2909892" y="2054147"/>
            <a:ext cx="401344" cy="503520"/>
          </a:xfrm>
          <a:custGeom>
            <a:avLst/>
            <a:gdLst/>
            <a:ahLst/>
            <a:cxnLst/>
            <a:rect l="l" t="t" r="r" b="b"/>
            <a:pathLst>
              <a:path w="14722" h="18470" extrusionOk="0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D5CA1C-521C-4B35-A862-FB7AD5B367FC}"/>
              </a:ext>
            </a:extLst>
          </p:cNvPr>
          <p:cNvSpPr txBox="1"/>
          <p:nvPr/>
        </p:nvSpPr>
        <p:spPr>
          <a:xfrm>
            <a:off x="2425799" y="2619221"/>
            <a:ext cx="13660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Environment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63B35D-5EC3-411D-A876-C5AC94C3F6AF}"/>
              </a:ext>
            </a:extLst>
          </p:cNvPr>
          <p:cNvSpPr txBox="1"/>
          <p:nvPr/>
        </p:nvSpPr>
        <p:spPr>
          <a:xfrm>
            <a:off x="5250218" y="596761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DEV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8181F2-1783-428A-B7F2-918AD24D8B01}"/>
              </a:ext>
            </a:extLst>
          </p:cNvPr>
          <p:cNvSpPr txBox="1"/>
          <p:nvPr/>
        </p:nvSpPr>
        <p:spPr>
          <a:xfrm>
            <a:off x="6371258" y="5967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HMG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8AC7CD-F375-418B-A2D1-99421887399F}"/>
              </a:ext>
            </a:extLst>
          </p:cNvPr>
          <p:cNvSpPr txBox="1"/>
          <p:nvPr/>
        </p:nvSpPr>
        <p:spPr>
          <a:xfrm>
            <a:off x="7442635" y="5967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PRD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9ABB88C-300A-4FE4-AA3A-C2B7C0B602FC}"/>
              </a:ext>
            </a:extLst>
          </p:cNvPr>
          <p:cNvCxnSpPr>
            <a:cxnSpLocks/>
          </p:cNvCxnSpPr>
          <p:nvPr/>
        </p:nvCxnSpPr>
        <p:spPr>
          <a:xfrm>
            <a:off x="1388413" y="1065068"/>
            <a:ext cx="1299369" cy="0"/>
          </a:xfrm>
          <a:prstGeom prst="straightConnector1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D243C5B-9D2E-4245-8DE8-E67D49A1FB4C}"/>
              </a:ext>
            </a:extLst>
          </p:cNvPr>
          <p:cNvCxnSpPr>
            <a:cxnSpLocks/>
          </p:cNvCxnSpPr>
          <p:nvPr/>
        </p:nvCxnSpPr>
        <p:spPr>
          <a:xfrm>
            <a:off x="1388413" y="1458802"/>
            <a:ext cx="1209314" cy="764853"/>
          </a:xfrm>
          <a:prstGeom prst="straightConnector1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oogle Shape;361;p36">
            <a:extLst>
              <a:ext uri="{FF2B5EF4-FFF2-40B4-BE49-F238E27FC236}">
                <a16:creationId xmlns:a16="http://schemas.microsoft.com/office/drawing/2014/main" id="{8DEF6F7D-6A40-45DE-B0EF-CB63F4B2DE9C}"/>
              </a:ext>
            </a:extLst>
          </p:cNvPr>
          <p:cNvSpPr/>
          <p:nvPr/>
        </p:nvSpPr>
        <p:spPr>
          <a:xfrm>
            <a:off x="5439803" y="904537"/>
            <a:ext cx="127700" cy="158105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04B78BE-3035-4414-AB6F-A24E8273A1C3}"/>
              </a:ext>
            </a:extLst>
          </p:cNvPr>
          <p:cNvSpPr txBox="1"/>
          <p:nvPr/>
        </p:nvSpPr>
        <p:spPr>
          <a:xfrm>
            <a:off x="4946449" y="1104726"/>
            <a:ext cx="111440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Appsettings-dev.json</a:t>
            </a:r>
            <a:endParaRPr lang="en-US" sz="600" dirty="0">
              <a:solidFill>
                <a:schemeClr val="bg1"/>
              </a:solidFill>
              <a:latin typeface="Cousine" panose="020B0604020202020204" charset="0"/>
              <a:cs typeface="Cousine" panose="020B0604020202020204" charset="0"/>
            </a:endParaRPr>
          </a:p>
        </p:txBody>
      </p:sp>
      <p:sp>
        <p:nvSpPr>
          <p:cNvPr id="21" name="Google Shape;361;p36">
            <a:extLst>
              <a:ext uri="{FF2B5EF4-FFF2-40B4-BE49-F238E27FC236}">
                <a16:creationId xmlns:a16="http://schemas.microsoft.com/office/drawing/2014/main" id="{1FC8AB31-D5B6-4B03-A5FB-11F3725364B5}"/>
              </a:ext>
            </a:extLst>
          </p:cNvPr>
          <p:cNvSpPr/>
          <p:nvPr/>
        </p:nvSpPr>
        <p:spPr>
          <a:xfrm>
            <a:off x="6561514" y="904537"/>
            <a:ext cx="127700" cy="158105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CBBAAA-15D6-455E-A773-17BD8166BE34}"/>
              </a:ext>
            </a:extLst>
          </p:cNvPr>
          <p:cNvSpPr txBox="1"/>
          <p:nvPr/>
        </p:nvSpPr>
        <p:spPr>
          <a:xfrm>
            <a:off x="6068160" y="1104726"/>
            <a:ext cx="111440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Appsettings-hmg.json</a:t>
            </a:r>
            <a:endParaRPr lang="en-US" sz="600" dirty="0">
              <a:solidFill>
                <a:schemeClr val="bg1"/>
              </a:solidFill>
              <a:latin typeface="Cousine" panose="020B0604020202020204" charset="0"/>
              <a:cs typeface="Cousine" panose="020B0604020202020204" charset="0"/>
            </a:endParaRPr>
          </a:p>
        </p:txBody>
      </p:sp>
      <p:sp>
        <p:nvSpPr>
          <p:cNvPr id="23" name="Google Shape;361;p36">
            <a:extLst>
              <a:ext uri="{FF2B5EF4-FFF2-40B4-BE49-F238E27FC236}">
                <a16:creationId xmlns:a16="http://schemas.microsoft.com/office/drawing/2014/main" id="{5B3F5B67-80A7-4355-A4F7-A2978778A63E}"/>
              </a:ext>
            </a:extLst>
          </p:cNvPr>
          <p:cNvSpPr/>
          <p:nvPr/>
        </p:nvSpPr>
        <p:spPr>
          <a:xfrm>
            <a:off x="7691737" y="904537"/>
            <a:ext cx="127700" cy="158105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3A5F7D-0AA2-4A34-B839-8544A8EFC654}"/>
              </a:ext>
            </a:extLst>
          </p:cNvPr>
          <p:cNvSpPr txBox="1"/>
          <p:nvPr/>
        </p:nvSpPr>
        <p:spPr>
          <a:xfrm>
            <a:off x="7198382" y="1104726"/>
            <a:ext cx="111440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Appsettings-prd.json</a:t>
            </a:r>
            <a:endParaRPr lang="en-US" sz="600" dirty="0">
              <a:solidFill>
                <a:schemeClr val="bg1"/>
              </a:solidFill>
              <a:latin typeface="Cousine" panose="020B0604020202020204" charset="0"/>
              <a:cs typeface="Cousine" panose="020B060402020202020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5E6D54E-A43D-4770-A813-31AFF4F58EB2}"/>
              </a:ext>
            </a:extLst>
          </p:cNvPr>
          <p:cNvSpPr txBox="1"/>
          <p:nvPr/>
        </p:nvSpPr>
        <p:spPr>
          <a:xfrm>
            <a:off x="5845072" y="1848608"/>
            <a:ext cx="16882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Transformation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1BB77E2-10D3-4CF5-AD35-D2356EB49117}"/>
              </a:ext>
            </a:extLst>
          </p:cNvPr>
          <p:cNvCxnSpPr>
            <a:cxnSpLocks/>
          </p:cNvCxnSpPr>
          <p:nvPr/>
        </p:nvCxnSpPr>
        <p:spPr>
          <a:xfrm flipV="1">
            <a:off x="6670366" y="1370419"/>
            <a:ext cx="0" cy="487264"/>
          </a:xfrm>
          <a:prstGeom prst="straightConnector1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EF937D6-35A4-4732-AD28-EF8205E83794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7533356" y="1370419"/>
            <a:ext cx="286081" cy="632078"/>
          </a:xfrm>
          <a:prstGeom prst="curvedConnector2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28">
            <a:extLst>
              <a:ext uri="{FF2B5EF4-FFF2-40B4-BE49-F238E27FC236}">
                <a16:creationId xmlns:a16="http://schemas.microsoft.com/office/drawing/2014/main" id="{5328703B-5EFE-47DF-ADF4-E150D086A295}"/>
              </a:ext>
            </a:extLst>
          </p:cNvPr>
          <p:cNvCxnSpPr>
            <a:cxnSpLocks/>
            <a:stCxn id="25" idx="1"/>
          </p:cNvCxnSpPr>
          <p:nvPr/>
        </p:nvCxnSpPr>
        <p:spPr>
          <a:xfrm rot="10800000">
            <a:off x="5527074" y="1368779"/>
            <a:ext cx="317999" cy="633719"/>
          </a:xfrm>
          <a:prstGeom prst="curvedConnector2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AF9FF2C-41D9-4C4C-A231-20C0960B8745}"/>
              </a:ext>
            </a:extLst>
          </p:cNvPr>
          <p:cNvSpPr txBox="1"/>
          <p:nvPr/>
        </p:nvSpPr>
        <p:spPr>
          <a:xfrm>
            <a:off x="5770766" y="2465332"/>
            <a:ext cx="19030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Compilation Time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D6BEC86-9C86-4A20-BB8E-7E1C0F986A8D}"/>
              </a:ext>
            </a:extLst>
          </p:cNvPr>
          <p:cNvGrpSpPr/>
          <p:nvPr/>
        </p:nvGrpSpPr>
        <p:grpSpPr>
          <a:xfrm>
            <a:off x="4842164" y="420937"/>
            <a:ext cx="3408218" cy="2213637"/>
            <a:chOff x="4842164" y="420937"/>
            <a:chExt cx="3408218" cy="221363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5C84E97-5588-49DD-A924-60FCEC09F8F3}"/>
                </a:ext>
              </a:extLst>
            </p:cNvPr>
            <p:cNvCxnSpPr>
              <a:cxnSpLocks/>
            </p:cNvCxnSpPr>
            <p:nvPr/>
          </p:nvCxnSpPr>
          <p:spPr>
            <a:xfrm>
              <a:off x="4842164" y="443345"/>
              <a:ext cx="3408218" cy="0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5E39A92-E803-440B-9D85-D9BF167010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50382" y="443345"/>
              <a:ext cx="0" cy="2175876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62F3C72-C46F-4B2D-AE7E-5A83EC4959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42164" y="420937"/>
              <a:ext cx="0" cy="2175876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B46712B-7CED-4384-BC4B-837CDAA3C4CF}"/>
                </a:ext>
              </a:extLst>
            </p:cNvPr>
            <p:cNvCxnSpPr>
              <a:cxnSpLocks/>
              <a:endCxn id="38" idx="1"/>
            </p:cNvCxnSpPr>
            <p:nvPr/>
          </p:nvCxnSpPr>
          <p:spPr>
            <a:xfrm>
              <a:off x="4842164" y="2619220"/>
              <a:ext cx="928602" cy="1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4040269-5B39-4AFE-AFB6-4CBFE9EEBD2C}"/>
                </a:ext>
              </a:extLst>
            </p:cNvPr>
            <p:cNvCxnSpPr>
              <a:cxnSpLocks/>
            </p:cNvCxnSpPr>
            <p:nvPr/>
          </p:nvCxnSpPr>
          <p:spPr>
            <a:xfrm>
              <a:off x="7755586" y="2634574"/>
              <a:ext cx="494796" cy="0"/>
            </a:xfrm>
            <a:prstGeom prst="line">
              <a:avLst/>
            </a:prstGeom>
            <a:ln>
              <a:solidFill>
                <a:schemeClr val="bg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Google Shape;22;p3">
            <a:extLst>
              <a:ext uri="{FF2B5EF4-FFF2-40B4-BE49-F238E27FC236}">
                <a16:creationId xmlns:a16="http://schemas.microsoft.com/office/drawing/2014/main" id="{5B853779-FFE1-4201-9587-9D8D46134833}"/>
              </a:ext>
            </a:extLst>
          </p:cNvPr>
          <p:cNvSpPr/>
          <p:nvPr/>
        </p:nvSpPr>
        <p:spPr>
          <a:xfrm rot="-5400000" flipH="1">
            <a:off x="4498621" y="-465265"/>
            <a:ext cx="146757" cy="7106862"/>
          </a:xfrm>
          <a:custGeom>
            <a:avLst/>
            <a:gdLst/>
            <a:ahLst/>
            <a:cxnLst/>
            <a:rect l="l" t="t" r="r" b="b"/>
            <a:pathLst>
              <a:path w="4938" h="91029" extrusionOk="0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dashDot"/>
            <a:miter lim="8000"/>
            <a:headEnd type="none" w="med" len="med"/>
            <a:tailEnd type="none" w="med" len="med"/>
          </a:ln>
        </p:spPr>
      </p:sp>
      <p:sp>
        <p:nvSpPr>
          <p:cNvPr id="53" name="Google Shape;396;p36">
            <a:extLst>
              <a:ext uri="{FF2B5EF4-FFF2-40B4-BE49-F238E27FC236}">
                <a16:creationId xmlns:a16="http://schemas.microsoft.com/office/drawing/2014/main" id="{F907B6B8-E36D-46CB-9D52-DD7EF90DCEA2}"/>
              </a:ext>
            </a:extLst>
          </p:cNvPr>
          <p:cNvSpPr/>
          <p:nvPr/>
        </p:nvSpPr>
        <p:spPr>
          <a:xfrm>
            <a:off x="1829200" y="3645358"/>
            <a:ext cx="358338" cy="356826"/>
          </a:xfrm>
          <a:custGeom>
            <a:avLst/>
            <a:gdLst/>
            <a:ahLst/>
            <a:cxnLst/>
            <a:rect l="l" t="t" r="r" b="b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9A199E9-120F-4252-87AB-97140368DB5E}"/>
              </a:ext>
            </a:extLst>
          </p:cNvPr>
          <p:cNvSpPr txBox="1"/>
          <p:nvPr/>
        </p:nvSpPr>
        <p:spPr>
          <a:xfrm>
            <a:off x="1671650" y="4087960"/>
            <a:ext cx="7328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.net</a:t>
            </a:r>
            <a:r>
              <a:rPr lang="en-US" sz="8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 core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</a:t>
            </a:r>
          </a:p>
        </p:txBody>
      </p:sp>
      <p:sp>
        <p:nvSpPr>
          <p:cNvPr id="55" name="Google Shape;411;p36">
            <a:extLst>
              <a:ext uri="{FF2B5EF4-FFF2-40B4-BE49-F238E27FC236}">
                <a16:creationId xmlns:a16="http://schemas.microsoft.com/office/drawing/2014/main" id="{22391E7A-751C-4D23-A5AD-CC08C1231BE3}"/>
              </a:ext>
            </a:extLst>
          </p:cNvPr>
          <p:cNvSpPr/>
          <p:nvPr/>
        </p:nvSpPr>
        <p:spPr>
          <a:xfrm>
            <a:off x="3629875" y="3692136"/>
            <a:ext cx="438995" cy="268434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3637CB7-16C7-436E-AAE1-A8B8AEEF4F4C}"/>
              </a:ext>
            </a:extLst>
          </p:cNvPr>
          <p:cNvCxnSpPr>
            <a:cxnSpLocks/>
          </p:cNvCxnSpPr>
          <p:nvPr/>
        </p:nvCxnSpPr>
        <p:spPr>
          <a:xfrm>
            <a:off x="2256758" y="3835894"/>
            <a:ext cx="1299369" cy="0"/>
          </a:xfrm>
          <a:prstGeom prst="straightConnector1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Google Shape;426;p36">
            <a:extLst>
              <a:ext uri="{FF2B5EF4-FFF2-40B4-BE49-F238E27FC236}">
                <a16:creationId xmlns:a16="http://schemas.microsoft.com/office/drawing/2014/main" id="{D224A662-BB4B-42DF-A0D0-B1D6D124363A}"/>
              </a:ext>
            </a:extLst>
          </p:cNvPr>
          <p:cNvSpPr/>
          <p:nvPr/>
        </p:nvSpPr>
        <p:spPr>
          <a:xfrm>
            <a:off x="5439803" y="3611738"/>
            <a:ext cx="438995" cy="398351"/>
          </a:xfrm>
          <a:custGeom>
            <a:avLst/>
            <a:gdLst/>
            <a:ahLst/>
            <a:cxnLst/>
            <a:rect l="l" t="t" r="r" b="b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1D8CF426-9139-4EB7-9773-8B3FCEA56235}"/>
              </a:ext>
            </a:extLst>
          </p:cNvPr>
          <p:cNvCxnSpPr>
            <a:cxnSpLocks/>
          </p:cNvCxnSpPr>
          <p:nvPr/>
        </p:nvCxnSpPr>
        <p:spPr>
          <a:xfrm>
            <a:off x="4140434" y="3827152"/>
            <a:ext cx="1299369" cy="0"/>
          </a:xfrm>
          <a:prstGeom prst="straightConnector1">
            <a:avLst/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46A8BE0-7CA0-4B39-8B64-8CC5EAEB312B}"/>
              </a:ext>
            </a:extLst>
          </p:cNvPr>
          <p:cNvSpPr txBox="1"/>
          <p:nvPr/>
        </p:nvSpPr>
        <p:spPr>
          <a:xfrm>
            <a:off x="3361097" y="4087960"/>
            <a:ext cx="976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Config Server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23BBBE3-8C61-482C-A297-D81D807EE596}"/>
              </a:ext>
            </a:extLst>
          </p:cNvPr>
          <p:cNvSpPr txBox="1"/>
          <p:nvPr/>
        </p:nvSpPr>
        <p:spPr>
          <a:xfrm>
            <a:off x="5242073" y="4087960"/>
            <a:ext cx="7938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Repository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82F8EB5-3F84-4C8D-AD81-0B00FDA0E329}"/>
              </a:ext>
            </a:extLst>
          </p:cNvPr>
          <p:cNvSpPr txBox="1"/>
          <p:nvPr/>
        </p:nvSpPr>
        <p:spPr>
          <a:xfrm>
            <a:off x="2513485" y="3611738"/>
            <a:ext cx="761747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App/Environment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899EAF2-4913-41BF-A964-DC5A86DCA770}"/>
              </a:ext>
            </a:extLst>
          </p:cNvPr>
          <p:cNvSpPr txBox="1"/>
          <p:nvPr/>
        </p:nvSpPr>
        <p:spPr>
          <a:xfrm>
            <a:off x="4337646" y="3605762"/>
            <a:ext cx="761747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App/Environment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711AE52-280F-4411-A189-30D5932A36DF}"/>
              </a:ext>
            </a:extLst>
          </p:cNvPr>
          <p:cNvSpPr txBox="1"/>
          <p:nvPr/>
        </p:nvSpPr>
        <p:spPr>
          <a:xfrm>
            <a:off x="6243820" y="3494880"/>
            <a:ext cx="7617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Application-dev</a:t>
            </a:r>
            <a:br>
              <a:rPr lang="en-US" sz="5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</a:br>
            <a:r>
              <a:rPr lang="en-US" sz="5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Application-</a:t>
            </a:r>
            <a:r>
              <a:rPr lang="en-US" sz="500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hmg</a:t>
            </a:r>
            <a:br>
              <a:rPr lang="en-US" sz="5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</a:br>
            <a:r>
              <a:rPr lang="en-US" sz="5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Application-</a:t>
            </a:r>
            <a:r>
              <a:rPr lang="en-US" sz="500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prd</a:t>
            </a:r>
            <a:endParaRPr lang="en-US" sz="500" dirty="0">
              <a:solidFill>
                <a:schemeClr val="bg1"/>
              </a:solidFill>
              <a:latin typeface="Cousine" panose="020B0604020202020204" charset="0"/>
              <a:cs typeface="Cousine" panose="020B0604020202020204" charset="0"/>
            </a:endParaRPr>
          </a:p>
          <a:p>
            <a:pPr algn="ctr"/>
            <a:r>
              <a:rPr lang="en-US" sz="5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Application-*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0C6E27E-A22B-441F-A959-C62DF38A3796}"/>
              </a:ext>
            </a:extLst>
          </p:cNvPr>
          <p:cNvSpPr/>
          <p:nvPr/>
        </p:nvSpPr>
        <p:spPr>
          <a:xfrm>
            <a:off x="6243820" y="3415145"/>
            <a:ext cx="761747" cy="545425"/>
          </a:xfrm>
          <a:prstGeom prst="rect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E6E9DD2-79F4-4816-8122-264EBBC24553}"/>
              </a:ext>
            </a:extLst>
          </p:cNvPr>
          <p:cNvCxnSpPr>
            <a:cxnSpLocks/>
            <a:stCxn id="59" idx="3"/>
          </p:cNvCxnSpPr>
          <p:nvPr/>
        </p:nvCxnSpPr>
        <p:spPr>
          <a:xfrm>
            <a:off x="4337646" y="4195682"/>
            <a:ext cx="504518" cy="474431"/>
          </a:xfrm>
          <a:prstGeom prst="curvedConnector3">
            <a:avLst>
              <a:gd name="adj1" fmla="val 50000"/>
            </a:avLst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Google Shape;404;p36">
            <a:extLst>
              <a:ext uri="{FF2B5EF4-FFF2-40B4-BE49-F238E27FC236}">
                <a16:creationId xmlns:a16="http://schemas.microsoft.com/office/drawing/2014/main" id="{04287CEC-9012-4A92-950B-F31E0209C543}"/>
              </a:ext>
            </a:extLst>
          </p:cNvPr>
          <p:cNvSpPr/>
          <p:nvPr/>
        </p:nvSpPr>
        <p:spPr>
          <a:xfrm>
            <a:off x="4923635" y="4492760"/>
            <a:ext cx="351516" cy="354707"/>
          </a:xfrm>
          <a:custGeom>
            <a:avLst/>
            <a:gdLst/>
            <a:ahLst/>
            <a:cxnLst/>
            <a:rect l="l" t="t" r="r" b="b"/>
            <a:pathLst>
              <a:path w="16084" h="16230" extrusionOk="0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4DE2A7C-3AD5-4B69-B03D-5454354D737D}"/>
              </a:ext>
            </a:extLst>
          </p:cNvPr>
          <p:cNvSpPr txBox="1"/>
          <p:nvPr/>
        </p:nvSpPr>
        <p:spPr>
          <a:xfrm>
            <a:off x="5306465" y="4484711"/>
            <a:ext cx="7938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Management</a:t>
            </a:r>
          </a:p>
        </p:txBody>
      </p:sp>
    </p:spTree>
    <p:extLst>
      <p:ext uri="{BB962C8B-B14F-4D97-AF65-F5344CB8AC3E}">
        <p14:creationId xmlns:p14="http://schemas.microsoft.com/office/powerpoint/2010/main" val="2318287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  <p:bldP spid="10" grpId="0"/>
      <p:bldP spid="11" grpId="0"/>
      <p:bldP spid="12" grpId="0"/>
      <p:bldP spid="19" grpId="0" animBg="1"/>
      <p:bldP spid="20" grpId="0"/>
      <p:bldP spid="21" grpId="0" animBg="1"/>
      <p:bldP spid="22" grpId="0"/>
      <p:bldP spid="23" grpId="0" animBg="1"/>
      <p:bldP spid="24" grpId="0"/>
      <p:bldP spid="25" grpId="0"/>
      <p:bldP spid="38" grpId="0"/>
      <p:bldP spid="53" grpId="0" animBg="1"/>
      <p:bldP spid="54" grpId="0"/>
      <p:bldP spid="55" grpId="0" animBg="1"/>
      <p:bldP spid="57" grpId="0" animBg="1"/>
      <p:bldP spid="59" grpId="0"/>
      <p:bldP spid="60" grpId="0"/>
      <p:bldP spid="61" grpId="0"/>
      <p:bldP spid="62" grpId="0"/>
      <p:bldP spid="63" grpId="0"/>
      <p:bldP spid="64" grpId="0" animBg="1"/>
      <p:bldP spid="66" grpId="0" animBg="1"/>
      <p:bldP spid="7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 txBox="1">
            <a:spLocks noGrp="1"/>
          </p:cNvSpPr>
          <p:nvPr>
            <p:ph type="title"/>
          </p:nvPr>
        </p:nvSpPr>
        <p:spPr>
          <a:xfrm>
            <a:off x="2127150" y="427136"/>
            <a:ext cx="4889700" cy="13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dirty="0"/>
              <a:t>O que </a:t>
            </a:r>
            <a:r>
              <a:rPr lang="en-US" sz="2900" dirty="0" err="1"/>
              <a:t>ganhamos</a:t>
            </a:r>
            <a:r>
              <a:rPr lang="en-US" sz="2900" dirty="0"/>
              <a:t>?</a:t>
            </a:r>
            <a:endParaRPr sz="29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lt1"/>
                </a:solidFill>
              </a:rPr>
              <a:t>LIBERDADE ;)</a:t>
            </a:r>
            <a:endParaRPr sz="3600" b="1" dirty="0"/>
          </a:p>
        </p:txBody>
      </p:sp>
      <p:sp>
        <p:nvSpPr>
          <p:cNvPr id="168" name="Google Shape;168;p21"/>
          <p:cNvSpPr txBox="1">
            <a:spLocks noGrp="1"/>
          </p:cNvSpPr>
          <p:nvPr>
            <p:ph type="sldNum" idx="12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FF0A2A-76BC-4ACA-B32C-621157B804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2050" name="Picture 2" descr="Image result for azure logo transparent">
            <a:extLst>
              <a:ext uri="{FF2B5EF4-FFF2-40B4-BE49-F238E27FC236}">
                <a16:creationId xmlns:a16="http://schemas.microsoft.com/office/drawing/2014/main" id="{2238041E-D360-4C5F-86F0-0F9FB103B0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6057" y="272101"/>
            <a:ext cx="891886" cy="891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E10B2B-752F-4658-A1B6-BAAFCD575B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4207" y="2416220"/>
            <a:ext cx="4915586" cy="14194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BC37D4F-B3B8-4D82-AB67-C70EB84D3B7F}"/>
              </a:ext>
            </a:extLst>
          </p:cNvPr>
          <p:cNvSpPr/>
          <p:nvPr/>
        </p:nvSpPr>
        <p:spPr>
          <a:xfrm>
            <a:off x="3620457" y="1842635"/>
            <a:ext cx="19030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 </a:t>
            </a:r>
            <a:r>
              <a:rPr lang="en-US" b="1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Configration</a:t>
            </a:r>
            <a:endParaRPr lang="en-US" b="1" dirty="0">
              <a:solidFill>
                <a:schemeClr val="bg1"/>
              </a:solidFill>
              <a:latin typeface="Cousine" panose="020B0604020202020204" charset="0"/>
              <a:cs typeface="Cousine" panose="020B060402020202020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4A2534D-5287-48F4-940F-1B6D8A3F0B4D}"/>
              </a:ext>
            </a:extLst>
          </p:cNvPr>
          <p:cNvCxnSpPr>
            <a:cxnSpLocks/>
            <a:stCxn id="2050" idx="1"/>
            <a:endCxn id="6" idx="1"/>
          </p:cNvCxnSpPr>
          <p:nvPr/>
        </p:nvCxnSpPr>
        <p:spPr>
          <a:xfrm rot="10800000" flipV="1">
            <a:off x="3620457" y="718044"/>
            <a:ext cx="505600" cy="1278480"/>
          </a:xfrm>
          <a:prstGeom prst="curvedConnector3">
            <a:avLst>
              <a:gd name="adj1" fmla="val 145214"/>
            </a:avLst>
          </a:prstGeom>
          <a:ln w="952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ECB426E-1F4E-44E9-A2A4-EB479DF4655C}"/>
              </a:ext>
            </a:extLst>
          </p:cNvPr>
          <p:cNvSpPr txBox="1"/>
          <p:nvPr/>
        </p:nvSpPr>
        <p:spPr>
          <a:xfrm>
            <a:off x="5017943" y="2046888"/>
            <a:ext cx="665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Freestyle Script" panose="030804020302050B0404" pitchFamily="66" charset="0"/>
              </a:rPr>
              <a:t>Preview</a:t>
            </a:r>
          </a:p>
        </p:txBody>
      </p:sp>
    </p:spTree>
    <p:extLst>
      <p:ext uri="{BB962C8B-B14F-4D97-AF65-F5344CB8AC3E}">
        <p14:creationId xmlns:p14="http://schemas.microsoft.com/office/powerpoint/2010/main" val="28695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D27121-0B9E-444F-96A4-FE49E7E9DB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374;p36">
            <a:extLst>
              <a:ext uri="{FF2B5EF4-FFF2-40B4-BE49-F238E27FC236}">
                <a16:creationId xmlns:a16="http://schemas.microsoft.com/office/drawing/2014/main" id="{F03C2D84-6D1A-4D22-A67E-C1A532DF2CA7}"/>
              </a:ext>
            </a:extLst>
          </p:cNvPr>
          <p:cNvSpPr/>
          <p:nvPr/>
        </p:nvSpPr>
        <p:spPr>
          <a:xfrm>
            <a:off x="198504" y="2332858"/>
            <a:ext cx="365350" cy="366945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DD03A9-FD84-41A7-9049-A414D7B87137}"/>
              </a:ext>
            </a:extLst>
          </p:cNvPr>
          <p:cNvSpPr/>
          <p:nvPr/>
        </p:nvSpPr>
        <p:spPr>
          <a:xfrm>
            <a:off x="563854" y="2317834"/>
            <a:ext cx="314861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Nuget</a:t>
            </a:r>
            <a:r>
              <a:rPr lang="en-US" sz="9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 Package</a:t>
            </a:r>
          </a:p>
          <a:p>
            <a:r>
              <a:rPr lang="en-US" sz="900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Microsoft.Azure.AppConfiguration.AspNetCore</a:t>
            </a:r>
            <a:endParaRPr lang="en-US" sz="900" dirty="0">
              <a:solidFill>
                <a:schemeClr val="bg1"/>
              </a:solidFill>
              <a:latin typeface="Cousine" panose="020B0604020202020204" charset="0"/>
              <a:cs typeface="Cousine" panose="020B0604020202020204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2.0.0-PREVIEW-009470001-12 </a:t>
            </a:r>
            <a:r>
              <a:rPr lang="en-US" sz="6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(VERSÃO DE 1 MÊS ATRÁS)</a:t>
            </a:r>
            <a:endParaRPr lang="en-US" dirty="0">
              <a:solidFill>
                <a:schemeClr val="bg1"/>
              </a:solidFill>
              <a:latin typeface="Cousine" panose="020B0604020202020204" charset="0"/>
              <a:cs typeface="Cousine" panose="020B0604020202020204" charset="0"/>
            </a:endParaRPr>
          </a:p>
        </p:txBody>
      </p:sp>
      <p:sp>
        <p:nvSpPr>
          <p:cNvPr id="7" name="Google Shape;374;p36">
            <a:extLst>
              <a:ext uri="{FF2B5EF4-FFF2-40B4-BE49-F238E27FC236}">
                <a16:creationId xmlns:a16="http://schemas.microsoft.com/office/drawing/2014/main" id="{4026F641-9FB0-4D4C-86D4-8D4597197833}"/>
              </a:ext>
            </a:extLst>
          </p:cNvPr>
          <p:cNvSpPr/>
          <p:nvPr/>
        </p:nvSpPr>
        <p:spPr>
          <a:xfrm>
            <a:off x="5066179" y="2332858"/>
            <a:ext cx="365350" cy="366945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2E55E4-7C71-496A-A647-C495B72EC995}"/>
              </a:ext>
            </a:extLst>
          </p:cNvPr>
          <p:cNvSpPr/>
          <p:nvPr/>
        </p:nvSpPr>
        <p:spPr>
          <a:xfrm>
            <a:off x="5431529" y="2317834"/>
            <a:ext cx="363112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Maven</a:t>
            </a:r>
          </a:p>
          <a:p>
            <a:r>
              <a:rPr lang="en-US" sz="9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spring-cloud-starter-azure-</a:t>
            </a:r>
            <a:r>
              <a:rPr lang="en-US" sz="900" dirty="0" err="1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appconfiguration</a:t>
            </a:r>
            <a:r>
              <a:rPr lang="en-US" sz="9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-config</a:t>
            </a:r>
          </a:p>
          <a:p>
            <a:r>
              <a:rPr lang="en-US" sz="900" dirty="0">
                <a:solidFill>
                  <a:schemeClr val="bg1"/>
                </a:solidFill>
                <a:latin typeface="Cousine" panose="020B0604020202020204" charset="0"/>
                <a:cs typeface="Cousine" panose="020B0604020202020204" charset="0"/>
              </a:rPr>
              <a:t>1.1.0.M3</a:t>
            </a:r>
            <a:endParaRPr lang="en-US" dirty="0">
              <a:solidFill>
                <a:schemeClr val="bg1"/>
              </a:solidFill>
              <a:latin typeface="Cousine" panose="020B0604020202020204" charset="0"/>
              <a:cs typeface="Cousine" panose="020B0604020202020204" charset="0"/>
            </a:endParaRPr>
          </a:p>
        </p:txBody>
      </p:sp>
      <p:pic>
        <p:nvPicPr>
          <p:cNvPr id="3076" name="Picture 4" descr="Image result for Java Spring transparent">
            <a:extLst>
              <a:ext uri="{FF2B5EF4-FFF2-40B4-BE49-F238E27FC236}">
                <a16:creationId xmlns:a16="http://schemas.microsoft.com/office/drawing/2014/main" id="{71FB5094-6681-44B5-BFEA-44316E775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7619" y="1008453"/>
            <a:ext cx="1192356" cy="823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.net">
            <a:extLst>
              <a:ext uri="{FF2B5EF4-FFF2-40B4-BE49-F238E27FC236}">
                <a16:creationId xmlns:a16="http://schemas.microsoft.com/office/drawing/2014/main" id="{9946E105-F485-4D40-B546-0E6F87948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607" y="1008453"/>
            <a:ext cx="823810" cy="823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4DC5CA-087F-4B71-91F7-AB58C2B523CB}"/>
              </a:ext>
            </a:extLst>
          </p:cNvPr>
          <p:cNvCxnSpPr/>
          <p:nvPr/>
        </p:nvCxnSpPr>
        <p:spPr>
          <a:xfrm>
            <a:off x="4461163" y="611230"/>
            <a:ext cx="0" cy="4177145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80" name="Picture 8">
            <a:extLst>
              <a:ext uri="{FF2B5EF4-FFF2-40B4-BE49-F238E27FC236}">
                <a16:creationId xmlns:a16="http://schemas.microsoft.com/office/drawing/2014/main" id="{DAB1ED63-BA85-4CA1-B806-CA7333307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9117" y="2886763"/>
            <a:ext cx="1489359" cy="1846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E5D367B6-133D-4505-A2ED-D7D3A92BC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832" y="2886763"/>
            <a:ext cx="1489359" cy="1846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9090003"/>
      </p:ext>
    </p:extLst>
  </p:cSld>
  <p:clrMapOvr>
    <a:masterClrMapping/>
  </p:clrMapOvr>
</p:sld>
</file>

<file path=ppt/theme/theme1.xml><?xml version="1.0" encoding="utf-8"?>
<a:theme xmlns:a="http://schemas.openxmlformats.org/drawingml/2006/main" name="Valentine template">
  <a:themeElements>
    <a:clrScheme name="Custom 347">
      <a:dk1>
        <a:srgbClr val="000000"/>
      </a:dk1>
      <a:lt1>
        <a:srgbClr val="FFFFFF"/>
      </a:lt1>
      <a:dk2>
        <a:srgbClr val="434343"/>
      </a:dk2>
      <a:lt2>
        <a:srgbClr val="F3F3F3"/>
      </a:lt2>
      <a:accent1>
        <a:srgbClr val="3D85C6"/>
      </a:accent1>
      <a:accent2>
        <a:srgbClr val="6FA8DC"/>
      </a:accent2>
      <a:accent3>
        <a:srgbClr val="9FC5E8"/>
      </a:accent3>
      <a:accent4>
        <a:srgbClr val="CFE2F3"/>
      </a:accent4>
      <a:accent5>
        <a:srgbClr val="EFEFEF"/>
      </a:accent5>
      <a:accent6>
        <a:srgbClr val="D9D9D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</TotalTime>
  <Words>274</Words>
  <Application>Microsoft Office PowerPoint</Application>
  <PresentationFormat>On-screen Show (16:9)</PresentationFormat>
  <Paragraphs>87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Freestyle Script</vt:lpstr>
      <vt:lpstr>Cousine</vt:lpstr>
      <vt:lpstr>Valentine template</vt:lpstr>
      <vt:lpstr>MANTENHA SUAS CONFIGURAÇÕPES SEGURAS COM .NET CORE</vt:lpstr>
      <vt:lpstr>Fala time! Bom ou não?</vt:lpstr>
      <vt:lpstr>PowerPoint Presentation</vt:lpstr>
      <vt:lpstr>The Twelve-Factor App</vt:lpstr>
      <vt:lpstr>PowerPoint Presentation</vt:lpstr>
      <vt:lpstr>PowerPoint Presentation</vt:lpstr>
      <vt:lpstr>O que ganhamos? LIBERDADE ;)</vt:lpstr>
      <vt:lpstr>PowerPoint Presentation</vt:lpstr>
      <vt:lpstr>PowerPoint Presentation</vt:lpstr>
      <vt:lpstr>PowerPoint Presentation</vt:lpstr>
      <vt:lpstr>CREDITOS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MANTENHA SUAS CONFIGURAÇÕPES SEGURAS COM .NET CORE</dc:title>
  <dc:creator>Albert Tanure</dc:creator>
  <cp:lastModifiedBy>Albert Tanure</cp:lastModifiedBy>
  <cp:revision>18</cp:revision>
  <dcterms:modified xsi:type="dcterms:W3CDTF">2019-09-14T04:40:03Z</dcterms:modified>
</cp:coreProperties>
</file>